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11088160" r:id="rId2"/>
  </p:sldIdLst>
  <p:sldSz cx="12192000" cy="6858000"/>
  <p:notesSz cx="10021888" cy="68881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609"/>
    <a:srgbClr val="151D32"/>
    <a:srgbClr val="FF8909"/>
    <a:srgbClr val="9A8584"/>
    <a:srgbClr val="44546A"/>
    <a:srgbClr val="FF9999"/>
    <a:srgbClr val="025EFF"/>
    <a:srgbClr val="AA6511"/>
    <a:srgbClr val="FDFDF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66237" autoAdjust="0"/>
  </p:normalViewPr>
  <p:slideViewPr>
    <p:cSldViewPr snapToGrid="0" snapToObjects="1">
      <p:cViewPr varScale="1">
        <p:scale>
          <a:sx n="75" d="100"/>
          <a:sy n="75" d="100"/>
        </p:scale>
        <p:origin x="1956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13980"/>
    </p:cViewPr>
  </p:sorterViewPr>
  <p:notesViewPr>
    <p:cSldViewPr snapToGrid="0" snapToObjects="1">
      <p:cViewPr varScale="1">
        <p:scale>
          <a:sx n="114" d="100"/>
          <a:sy n="114" d="100"/>
        </p:scale>
        <p:origin x="212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D2A48B96-639E-45A3-A0BA-2464DFDB1FAA}" type="datetimeFigureOut">
              <a:rPr lang="zh-CN" altLang="en-US" smtClean="0"/>
              <a:t>2021/8/29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543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02190" y="3314929"/>
            <a:ext cx="8017510" cy="2712214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5"/>
          </p:nvPr>
        </p:nvSpPr>
        <p:spPr>
          <a:xfrm>
            <a:off x="5677299" y="6543373"/>
            <a:ext cx="4342279" cy="3447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0F088-9BBF-4025-80D3-B772E5E8987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/Users/kkbdesign/Documents/图片1.png图片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064" y="600553"/>
            <a:ext cx="1576102" cy="527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ea typeface="思源黑体 CN Bold" panose="020B0800000000000000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14"/>
          <p:cNvSpPr/>
          <p:nvPr userDrawn="1"/>
        </p:nvSpPr>
        <p:spPr>
          <a:xfrm>
            <a:off x="829945" y="6498000"/>
            <a:ext cx="11362055" cy="360000"/>
          </a:xfrm>
          <a:custGeom>
            <a:avLst/>
            <a:gdLst>
              <a:gd name="connsiteX0" fmla="*/ 0 w 17893"/>
              <a:gd name="connsiteY0" fmla="*/ 828 h 828"/>
              <a:gd name="connsiteX1" fmla="*/ 202 w 17893"/>
              <a:gd name="connsiteY1" fmla="*/ 20 h 828"/>
              <a:gd name="connsiteX2" fmla="*/ 17878 w 17893"/>
              <a:gd name="connsiteY2" fmla="*/ 0 h 828"/>
              <a:gd name="connsiteX3" fmla="*/ 17893 w 17893"/>
              <a:gd name="connsiteY3" fmla="*/ 828 h 828"/>
              <a:gd name="connsiteX4" fmla="*/ 0 w 17893"/>
              <a:gd name="connsiteY4" fmla="*/ 828 h 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93" h="828">
                <a:moveTo>
                  <a:pt x="0" y="828"/>
                </a:moveTo>
                <a:lnTo>
                  <a:pt x="202" y="20"/>
                </a:lnTo>
                <a:lnTo>
                  <a:pt x="17878" y="0"/>
                </a:lnTo>
                <a:lnTo>
                  <a:pt x="17893" y="828"/>
                </a:lnTo>
                <a:lnTo>
                  <a:pt x="0" y="828"/>
                </a:lnTo>
                <a:close/>
              </a:path>
            </a:pathLst>
          </a:custGeom>
          <a:gradFill>
            <a:gsLst>
              <a:gs pos="0">
                <a:srgbClr val="E30000">
                  <a:alpha val="13000"/>
                </a:srgbClr>
              </a:gs>
              <a:gs pos="70000">
                <a:srgbClr val="F10000">
                  <a:alpha val="77000"/>
                </a:srgbClr>
              </a:gs>
              <a:gs pos="100000">
                <a:srgbClr val="FF0000">
                  <a:alpha val="10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Rectangle 12"/>
          <p:cNvSpPr/>
          <p:nvPr userDrawn="1"/>
        </p:nvSpPr>
        <p:spPr>
          <a:xfrm>
            <a:off x="0" y="533400"/>
            <a:ext cx="288000" cy="4476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ea typeface="微软雅黑" panose="020B0503020204020204" charset="-122"/>
              </a:defRPr>
            </a:lvl1pPr>
            <a:lvl2pPr>
              <a:defRPr>
                <a:ea typeface="微软雅黑" panose="020B0503020204020204" charset="-122"/>
              </a:defRPr>
            </a:lvl2pPr>
            <a:lvl3pPr>
              <a:defRPr>
                <a:ea typeface="微软雅黑" panose="020B0503020204020204" charset="-122"/>
              </a:defRPr>
            </a:lvl3pPr>
            <a:lvl4pPr>
              <a:defRPr>
                <a:ea typeface="微软雅黑" panose="020B0503020204020204" charset="-122"/>
              </a:defRPr>
            </a:lvl4pPr>
            <a:lvl5pPr>
              <a:defRPr>
                <a:ea typeface="微软雅黑" panose="020B0503020204020204" charset="-122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00B033-0A8A-426D-8216-5EF3D297479C}" type="datetime1">
              <a:rPr lang="zh-CN" altLang="en-US" smtClean="0"/>
              <a:t>2021/8/29</a:t>
            </a:fld>
            <a:endParaRPr lang="zh-CN" altLang="en-US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zh-CN" dirty="0"/>
              <a:t>[</a:t>
            </a:r>
            <a:r>
              <a:rPr lang="zh-CN" altLang="en-US" dirty="0"/>
              <a:t>轻课阿宝姐 超级职场力实训营</a:t>
            </a:r>
            <a:r>
              <a:rPr lang="en-US" altLang="zh-CN" dirty="0"/>
              <a:t>]</a:t>
            </a:r>
            <a:endParaRPr lang="zh-CN" altLang="en-US" dirty="0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42"/>
            <a:ext cx="12192000" cy="685371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837" y="579878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2">
            <a:alphaModFix amt="80000"/>
          </a:blip>
          <a:srcRect b="7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文本框 9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 err="1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647" y="562733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08123"/>
            <a:ext cx="363247" cy="421835"/>
          </a:xfrm>
          <a:prstGeom prst="rect">
            <a:avLst/>
          </a:prstGeom>
        </p:spPr>
      </p:pic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9" name="矩形 18"/>
          <p:cNvSpPr/>
          <p:nvPr userDrawn="1"/>
        </p:nvSpPr>
        <p:spPr>
          <a:xfrm>
            <a:off x="0" y="495773"/>
            <a:ext cx="11238614" cy="542549"/>
          </a:xfrm>
          <a:prstGeom prst="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100000">
                <a:srgbClr val="FF8609">
                  <a:alpha val="5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4947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5074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/Users/kkbdesign/Documents/图片2.png图片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9940" y="5693"/>
            <a:ext cx="12211878" cy="686435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07869" y="4248939"/>
            <a:ext cx="3638214" cy="1812122"/>
            <a:chOff x="807869" y="4248939"/>
            <a:chExt cx="3638214" cy="1812122"/>
          </a:xfrm>
        </p:grpSpPr>
        <p:grpSp>
          <p:nvGrpSpPr>
            <p:cNvPr id="3" name="组合 2"/>
            <p:cNvGrpSpPr/>
            <p:nvPr userDrawn="1"/>
          </p:nvGrpSpPr>
          <p:grpSpPr>
            <a:xfrm>
              <a:off x="807870" y="5061324"/>
              <a:ext cx="3638213" cy="999737"/>
              <a:chOff x="807870" y="5061324"/>
              <a:chExt cx="3638213" cy="999737"/>
            </a:xfrm>
          </p:grpSpPr>
          <p:grpSp>
            <p:nvGrpSpPr>
              <p:cNvPr id="27" name="组合 26"/>
              <p:cNvGrpSpPr/>
              <p:nvPr userDrawn="1"/>
            </p:nvGrpSpPr>
            <p:grpSpPr>
              <a:xfrm>
                <a:off x="807870" y="5061324"/>
                <a:ext cx="3638213" cy="999737"/>
                <a:chOff x="1792004" y="5140170"/>
                <a:chExt cx="3638213" cy="999737"/>
              </a:xfrm>
            </p:grpSpPr>
            <p:sp>
              <p:nvSpPr>
                <p:cNvPr id="22" name="圆角矩形 21"/>
                <p:cNvSpPr/>
                <p:nvPr userDrawn="1"/>
              </p:nvSpPr>
              <p:spPr>
                <a:xfrm>
                  <a:off x="1792004" y="5140170"/>
                  <a:ext cx="3638212" cy="999737"/>
                </a:xfrm>
                <a:prstGeom prst="roundRect">
                  <a:avLst>
                    <a:gd name="adj" fmla="val 8822"/>
                  </a:avLst>
                </a:prstGeom>
                <a:no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 b="0" i="0" dirty="0">
                    <a:latin typeface="思源黑体 CN Regular" panose="020B0500000000000000" pitchFamily="34" charset="-128"/>
                    <a:ea typeface="思源黑体 CN Regular" panose="020B0500000000000000" pitchFamily="34" charset="-128"/>
                  </a:endParaRPr>
                </a:p>
              </p:txBody>
            </p:sp>
            <p:sp>
              <p:nvSpPr>
                <p:cNvPr id="4" name="文本框 3"/>
                <p:cNvSpPr txBox="1"/>
                <p:nvPr userDrawn="1"/>
              </p:nvSpPr>
              <p:spPr>
                <a:xfrm>
                  <a:off x="3078273" y="5247200"/>
                  <a:ext cx="2351944" cy="77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>
                    <a:lnSpc>
                      <a:spcPts val="1800"/>
                    </a:lnSpc>
                  </a:pPr>
                  <a:r>
                    <a:rPr kumimoji="1" lang="zh-CN" altLang="en-US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北京米堆教育科技有限公司</a:t>
                  </a:r>
                  <a:endParaRPr kumimoji="1" lang="en-US" altLang="zh-CN" sz="1200" b="0" i="0" dirty="0">
                    <a:solidFill>
                      <a:schemeClr val="bg1"/>
                    </a:solidFill>
                    <a:latin typeface="思源黑体 CN Regular" panose="020B0500000000000000" pitchFamily="34" charset="-128"/>
                    <a:ea typeface="思源黑体 CN Regular" panose="020B0500000000000000" pitchFamily="34" charset="-128"/>
                    <a:cs typeface="Alibaba PuHuiTi" panose="00020600040101010101" pitchFamily="18" charset="-122"/>
                  </a:endParaRP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www.miduiedu.com</a:t>
                  </a: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400-996-0826</a:t>
                  </a:r>
                </a:p>
              </p:txBody>
            </p:sp>
          </p:grpSp>
          <p:grpSp>
            <p:nvGrpSpPr>
              <p:cNvPr id="16" name="组合 15"/>
              <p:cNvGrpSpPr/>
              <p:nvPr userDrawn="1"/>
            </p:nvGrpSpPr>
            <p:grpSpPr>
              <a:xfrm>
                <a:off x="979799" y="5213307"/>
                <a:ext cx="695770" cy="695770"/>
                <a:chOff x="1216487" y="4381456"/>
                <a:chExt cx="995756" cy="995756"/>
              </a:xfrm>
            </p:grpSpPr>
            <p:pic>
              <p:nvPicPr>
                <p:cNvPr id="17" name="图片 16" descr="QR 代码&#10;&#10;描述已自动生成"/>
                <p:cNvPicPr>
                  <a:picLocks noChangeAspect="1"/>
                </p:cNvPicPr>
                <p:nvPr userDrawn="1"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16487" y="4381456"/>
                  <a:ext cx="995756" cy="995756"/>
                </a:xfrm>
                <a:prstGeom prst="rect">
                  <a:avLst/>
                </a:prstGeom>
              </p:spPr>
            </p:pic>
            <p:pic>
              <p:nvPicPr>
                <p:cNvPr id="18" name="图片 17"/>
                <p:cNvPicPr>
                  <a:picLocks noChangeAspect="1"/>
                </p:cNvPicPr>
                <p:nvPr userDrawn="1"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598933" y="4769324"/>
                  <a:ext cx="228126" cy="228126"/>
                </a:xfrm>
                <a:prstGeom prst="rect">
                  <a:avLst/>
                </a:prstGeom>
              </p:spPr>
            </p:pic>
          </p:grpSp>
        </p:grpSp>
        <p:pic>
          <p:nvPicPr>
            <p:cNvPr id="19" name="图片 18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7869" y="4248939"/>
              <a:ext cx="3294231" cy="614508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50545" y="506730"/>
            <a:ext cx="11336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333334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Offer</a:t>
            </a:r>
            <a:r>
              <a:rPr kumimoji="1" lang="zh-CN" altLang="en-US" sz="3200" b="1" dirty="0">
                <a:solidFill>
                  <a:srgbClr val="333334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选择比较模型</a:t>
            </a:r>
          </a:p>
        </p:txBody>
      </p:sp>
      <p:sp>
        <p:nvSpPr>
          <p:cNvPr id="21" name="灯片编号占位符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182F280-4903-48C3-A2EA-67511ACE6480}" type="slidenum">
              <a:rPr lang="zh-CN" altLang="en-US" smtClean="0"/>
              <a:t>1</a:t>
            </a:fld>
            <a:endParaRPr lang="zh-CN" altLang="en-US" dirty="0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043165"/>
              </p:ext>
            </p:extLst>
          </p:nvPr>
        </p:nvGraphicFramePr>
        <p:xfrm>
          <a:off x="432947" y="1178366"/>
          <a:ext cx="11336655" cy="5345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1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50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比较维度</a:t>
                      </a:r>
                    </a:p>
                  </a:txBody>
                  <a:tcPr anchor="ctr">
                    <a:solidFill>
                      <a:srgbClr val="FF86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权重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最看重、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一般看重、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最不看重）</a:t>
                      </a:r>
                    </a:p>
                  </a:txBody>
                  <a:tcPr anchor="ctr">
                    <a:solidFill>
                      <a:srgbClr val="FF86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Offer1</a:t>
                      </a:r>
                    </a:p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非常好、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一般、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不太满足）</a:t>
                      </a:r>
                    </a:p>
                  </a:txBody>
                  <a:tcPr anchor="ctr">
                    <a:solidFill>
                      <a:srgbClr val="FF860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offer2</a:t>
                      </a:r>
                    </a:p>
                  </a:txBody>
                  <a:tcPr anchor="ctr">
                    <a:solidFill>
                      <a:srgbClr val="FF860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目前公司</a:t>
                      </a:r>
                    </a:p>
                  </a:txBody>
                  <a:tcPr anchor="ctr">
                    <a:solidFill>
                      <a:srgbClr val="FF86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薪资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福利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工作生活平衡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未来方向喜欢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行业岗位的核心程度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企业文化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工作环境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岗位成长空间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下一段故事值钱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业务前景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领导风格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343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城市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068">
                <a:tc>
                  <a:txBody>
                    <a:bodyPr/>
                    <a:lstStyle/>
                    <a:p>
                      <a:endParaRPr lang="zh-CN" altLang="en-US" sz="16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总分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总分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总分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05D8C8D5-3575-463B-A797-A82AC7CF8594}"/>
              </a:ext>
            </a:extLst>
          </p:cNvPr>
          <p:cNvSpPr/>
          <p:nvPr/>
        </p:nvSpPr>
        <p:spPr>
          <a:xfrm rot="20790820">
            <a:off x="5625073" y="3389359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模板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d29639f-2a10-40b8-8103-9e365992ed4d}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38558"/>
      </a:accent1>
      <a:accent2>
        <a:srgbClr val="F1B631"/>
      </a:accent2>
      <a:accent3>
        <a:srgbClr val="5A6C90"/>
      </a:accent3>
      <a:accent4>
        <a:srgbClr val="434F5A"/>
      </a:accent4>
      <a:accent5>
        <a:srgbClr val="A5A5A5"/>
      </a:accent5>
      <a:accent6>
        <a:srgbClr val="44546A"/>
      </a:accent6>
      <a:hlink>
        <a:srgbClr val="F38558"/>
      </a:hlink>
      <a:folHlink>
        <a:srgbClr val="BFBFBF"/>
      </a:folHlink>
    </a:clrScheme>
    <a:fontScheme name="自定义 2">
      <a:majorFont>
        <a:latin typeface="思源黑体"/>
        <a:ea typeface="等线 Light"/>
        <a:cs typeface=""/>
      </a:majorFont>
      <a:minorFont>
        <a:latin typeface="思源黑体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25EFF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rgbClr val="666666"/>
            </a:solidFill>
            <a:latin typeface="Alibaba PuHuiTi" panose="00020600040101010101" pitchFamily="18" charset="-122"/>
            <a:ea typeface="Alibaba PuHuiTi" panose="00020600040101010101" pitchFamily="18" charset="-122"/>
            <a:cs typeface="Alibaba PuHuiTi" panose="00020600040101010101" pitchFamily="18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87</Words>
  <Application>Microsoft Office PowerPoint</Application>
  <PresentationFormat>宽屏</PresentationFormat>
  <Paragraphs>40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思源黑体</vt:lpstr>
      <vt:lpstr>思源黑体 CN Bold</vt:lpstr>
      <vt:lpstr>思源黑体 CN Regular</vt:lpstr>
      <vt:lpstr>微软雅黑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 峰</dc:creator>
  <cp:lastModifiedBy>Shen Cindy</cp:lastModifiedBy>
  <cp:revision>3076</cp:revision>
  <cp:lastPrinted>2021-07-06T06:04:00Z</cp:lastPrinted>
  <dcterms:created xsi:type="dcterms:W3CDTF">2021-07-01T06:19:00Z</dcterms:created>
  <dcterms:modified xsi:type="dcterms:W3CDTF">2021-08-29T11:20:44Z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4BC7CF5C85E84BC7B11480077FC83A13</vt:lpwstr>
  </property>
</Properties>
</file>