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11088463" r:id="rId2"/>
    <p:sldId id="11088464" r:id="rId3"/>
  </p:sldIdLst>
  <p:sldSz cx="12192000" cy="6858000"/>
  <p:notesSz cx="10021888" cy="688816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F50"/>
    <a:srgbClr val="43516C"/>
    <a:srgbClr val="FF8609"/>
    <a:srgbClr val="151D32"/>
    <a:srgbClr val="FF8909"/>
    <a:srgbClr val="9A8584"/>
    <a:srgbClr val="44546A"/>
    <a:srgbClr val="FF9999"/>
    <a:srgbClr val="025EFF"/>
    <a:srgbClr val="AA6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8" autoAdjust="0"/>
    <p:restoredTop sz="66002" autoAdjust="0"/>
  </p:normalViewPr>
  <p:slideViewPr>
    <p:cSldViewPr snapToGrid="0" snapToObjects="1">
      <p:cViewPr varScale="1">
        <p:scale>
          <a:sx n="75" d="100"/>
          <a:sy n="75" d="100"/>
        </p:scale>
        <p:origin x="2106" y="7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00" d="100"/>
        <a:sy n="100" d="100"/>
      </p:scale>
      <p:origin x="0" y="-1962"/>
    </p:cViewPr>
  </p:sorterViewPr>
  <p:notesViewPr>
    <p:cSldViewPr snapToGrid="0" snapToObjects="1">
      <p:cViewPr varScale="1">
        <p:scale>
          <a:sx n="114" d="100"/>
          <a:sy n="114" d="100"/>
        </p:scale>
        <p:origin x="212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819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9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D2A48B96-639E-45A3-A0BA-2464DFDB1FAA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543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002190" y="3314929"/>
            <a:ext cx="8017510" cy="2712214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542560"/>
            <a:ext cx="4342819" cy="34560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5"/>
          </p:nvPr>
        </p:nvSpPr>
        <p:spPr>
          <a:xfrm>
            <a:off x="5677299" y="6543373"/>
            <a:ext cx="4342279" cy="3447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0F088-9BBF-4025-80D3-B772E5E8987F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zh-CN" b="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zh-CN" b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/Users/kkbdesign/Documents/图片1.png图片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EBEBEB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9064" y="600553"/>
            <a:ext cx="1576102" cy="527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ea typeface="思源黑体 CN Bold" panose="020B0800000000000000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7892" y="520823"/>
            <a:ext cx="363247" cy="421835"/>
          </a:xfrm>
          <a:prstGeom prst="rect">
            <a:avLst/>
          </a:prstGeom>
        </p:spPr>
      </p:pic>
      <p:sp>
        <p:nvSpPr>
          <p:cNvPr id="9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42"/>
            <a:ext cx="12192000" cy="6853716"/>
          </a:xfrm>
          <a:prstGeom prst="rect">
            <a:avLst/>
          </a:prstGeom>
        </p:spPr>
      </p:pic>
      <p:sp>
        <p:nvSpPr>
          <p:cNvPr id="14" name="文本框 13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0837" y="579878"/>
            <a:ext cx="363247" cy="421835"/>
          </a:xfrm>
          <a:prstGeom prst="rect">
            <a:avLst/>
          </a:prstGeom>
        </p:spPr>
      </p:pic>
      <p:sp>
        <p:nvSpPr>
          <p:cNvPr id="9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rgbClr val="151D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 rotWithShape="1">
          <a:blip r:embed="rId2">
            <a:alphaModFix amt="80000"/>
          </a:blip>
          <a:srcRect b="76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文本框 9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 err="1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EBEBEB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0647" y="562733"/>
            <a:ext cx="363247" cy="421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7892" y="520823"/>
            <a:ext cx="363247" cy="421835"/>
          </a:xfrm>
          <a:prstGeom prst="rect">
            <a:avLst/>
          </a:prstGeom>
        </p:spPr>
      </p:pic>
      <p:sp>
        <p:nvSpPr>
          <p:cNvPr id="10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151D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EBEBEB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EBEBEB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8337" y="494788"/>
            <a:ext cx="363247" cy="421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 userDrawn="1"/>
        </p:nvSpPr>
        <p:spPr>
          <a:xfrm>
            <a:off x="550416" y="6201511"/>
            <a:ext cx="4042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北京米堆教育科技有限公司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www.miduiedu.com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/</a:t>
            </a:r>
            <a:r>
              <a:rPr kumimoji="1" lang="zh-CN" altLang="en-US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  </a:t>
            </a:r>
            <a:r>
              <a:rPr kumimoji="1" lang="en-US" altLang="zh-CN" sz="8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400-996-0826</a:t>
            </a:r>
            <a:endParaRPr kumimoji="1" lang="zh-CN" altLang="en-US" sz="800" b="0" i="0" dirty="0">
              <a:solidFill>
                <a:srgbClr val="CECCCD"/>
              </a:solidFill>
              <a:latin typeface="思源黑体 CN Regular" panose="020B0500000000000000" pitchFamily="34" charset="-128"/>
              <a:ea typeface="思源黑体 CN Regular" panose="020B0500000000000000" pitchFamily="34" charset="-128"/>
              <a:cs typeface="Alibaba PuHuiTi" panose="00020600040101010101" pitchFamily="18" charset="-122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10431261" y="6186122"/>
            <a:ext cx="12103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sz="1000" b="0" i="0" dirty="0">
                <a:solidFill>
                  <a:srgbClr val="CECCCD"/>
                </a:solidFill>
                <a:latin typeface="思源黑体 CN Regular" panose="020B0500000000000000" pitchFamily="34" charset="-128"/>
                <a:ea typeface="思源黑体 CN Regular" panose="020B0500000000000000" pitchFamily="34" charset="-128"/>
                <a:cs typeface="Alibaba PuHuiTi" panose="00020600040101010101" pitchFamily="18" charset="-122"/>
              </a:rPr>
              <a:t>生活向上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8337" y="507488"/>
            <a:ext cx="363247" cy="421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/Users/kkbdesign/Documents/图片2.png图片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-9940" y="5693"/>
            <a:ext cx="12211878" cy="6864350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807869" y="4248939"/>
            <a:ext cx="3638214" cy="1812122"/>
            <a:chOff x="807869" y="4248939"/>
            <a:chExt cx="3638214" cy="1812122"/>
          </a:xfrm>
        </p:grpSpPr>
        <p:grpSp>
          <p:nvGrpSpPr>
            <p:cNvPr id="3" name="组合 2"/>
            <p:cNvGrpSpPr/>
            <p:nvPr userDrawn="1"/>
          </p:nvGrpSpPr>
          <p:grpSpPr>
            <a:xfrm>
              <a:off x="807870" y="5061324"/>
              <a:ext cx="3638213" cy="999737"/>
              <a:chOff x="807870" y="5061324"/>
              <a:chExt cx="3638213" cy="999737"/>
            </a:xfrm>
          </p:grpSpPr>
          <p:grpSp>
            <p:nvGrpSpPr>
              <p:cNvPr id="27" name="组合 26"/>
              <p:cNvGrpSpPr/>
              <p:nvPr userDrawn="1"/>
            </p:nvGrpSpPr>
            <p:grpSpPr>
              <a:xfrm>
                <a:off x="807870" y="5061324"/>
                <a:ext cx="3638213" cy="999737"/>
                <a:chOff x="1792004" y="5140170"/>
                <a:chExt cx="3638213" cy="999737"/>
              </a:xfrm>
            </p:grpSpPr>
            <p:sp>
              <p:nvSpPr>
                <p:cNvPr id="22" name="圆角矩形 21"/>
                <p:cNvSpPr/>
                <p:nvPr userDrawn="1"/>
              </p:nvSpPr>
              <p:spPr>
                <a:xfrm>
                  <a:off x="1792004" y="5140170"/>
                  <a:ext cx="3638212" cy="999737"/>
                </a:xfrm>
                <a:prstGeom prst="roundRect">
                  <a:avLst>
                    <a:gd name="adj" fmla="val 8822"/>
                  </a:avLst>
                </a:prstGeom>
                <a:no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zh-CN" altLang="en-US" b="0" i="0" dirty="0">
                    <a:latin typeface="思源黑体 CN Regular" panose="020B0500000000000000" pitchFamily="34" charset="-128"/>
                    <a:ea typeface="思源黑体 CN Regular" panose="020B0500000000000000" pitchFamily="34" charset="-128"/>
                  </a:endParaRPr>
                </a:p>
              </p:txBody>
            </p:sp>
            <p:sp>
              <p:nvSpPr>
                <p:cNvPr id="4" name="文本框 3"/>
                <p:cNvSpPr txBox="1"/>
                <p:nvPr userDrawn="1"/>
              </p:nvSpPr>
              <p:spPr>
                <a:xfrm>
                  <a:off x="3078273" y="5247200"/>
                  <a:ext cx="2351944" cy="7704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>
                    <a:lnSpc>
                      <a:spcPts val="1800"/>
                    </a:lnSpc>
                  </a:pPr>
                  <a:r>
                    <a:rPr kumimoji="1" lang="zh-CN" altLang="en-US" sz="1200" b="0" i="0" dirty="0">
                      <a:solidFill>
                        <a:schemeClr val="bg1"/>
                      </a:solidFill>
                      <a:latin typeface="思源黑体 CN Regular" panose="020B0500000000000000" pitchFamily="34" charset="-128"/>
                      <a:ea typeface="思源黑体 CN Regular" panose="020B0500000000000000" pitchFamily="34" charset="-128"/>
                      <a:cs typeface="Alibaba PuHuiTi" panose="00020600040101010101" pitchFamily="18" charset="-122"/>
                    </a:rPr>
                    <a:t>北京米堆教育科技有限公司</a:t>
                  </a:r>
                  <a:endParaRPr kumimoji="1" lang="en-US" altLang="zh-CN" sz="1200" b="0" i="0" dirty="0">
                    <a:solidFill>
                      <a:schemeClr val="bg1"/>
                    </a:solidFill>
                    <a:latin typeface="思源黑体 CN Regular" panose="020B0500000000000000" pitchFamily="34" charset="-128"/>
                    <a:ea typeface="思源黑体 CN Regular" panose="020B0500000000000000" pitchFamily="34" charset="-128"/>
                    <a:cs typeface="Alibaba PuHuiTi" panose="00020600040101010101" pitchFamily="18" charset="-122"/>
                  </a:endParaRPr>
                </a:p>
                <a:p>
                  <a:pPr algn="l">
                    <a:lnSpc>
                      <a:spcPts val="1800"/>
                    </a:lnSpc>
                  </a:pPr>
                  <a:r>
                    <a:rPr kumimoji="1" lang="en-GB" altLang="zh-CN" sz="1200" b="0" i="0" dirty="0">
                      <a:solidFill>
                        <a:schemeClr val="bg1"/>
                      </a:solidFill>
                      <a:latin typeface="思源黑体 CN Regular" panose="020B0500000000000000" pitchFamily="34" charset="-128"/>
                      <a:ea typeface="思源黑体 CN Regular" panose="020B0500000000000000" pitchFamily="34" charset="-128"/>
                      <a:cs typeface="Alibaba PuHuiTi" panose="00020600040101010101" pitchFamily="18" charset="-122"/>
                    </a:rPr>
                    <a:t>www.miduiedu.com</a:t>
                  </a:r>
                </a:p>
                <a:p>
                  <a:pPr algn="l">
                    <a:lnSpc>
                      <a:spcPts val="1800"/>
                    </a:lnSpc>
                  </a:pPr>
                  <a:r>
                    <a:rPr kumimoji="1" lang="en-GB" altLang="zh-CN" sz="1200" b="0" i="0" dirty="0">
                      <a:solidFill>
                        <a:schemeClr val="bg1"/>
                      </a:solidFill>
                      <a:latin typeface="思源黑体 CN Regular" panose="020B0500000000000000" pitchFamily="34" charset="-128"/>
                      <a:ea typeface="思源黑体 CN Regular" panose="020B0500000000000000" pitchFamily="34" charset="-128"/>
                      <a:cs typeface="Alibaba PuHuiTi" panose="00020600040101010101" pitchFamily="18" charset="-122"/>
                    </a:rPr>
                    <a:t>400-996-0826</a:t>
                  </a:r>
                </a:p>
              </p:txBody>
            </p:sp>
          </p:grpSp>
          <p:grpSp>
            <p:nvGrpSpPr>
              <p:cNvPr id="16" name="组合 15"/>
              <p:cNvGrpSpPr/>
              <p:nvPr userDrawn="1"/>
            </p:nvGrpSpPr>
            <p:grpSpPr>
              <a:xfrm>
                <a:off x="979799" y="5213307"/>
                <a:ext cx="695770" cy="695770"/>
                <a:chOff x="1216487" y="4381456"/>
                <a:chExt cx="995756" cy="995756"/>
              </a:xfrm>
            </p:grpSpPr>
            <p:pic>
              <p:nvPicPr>
                <p:cNvPr id="17" name="图片 16" descr="QR 代码&#10;&#10;描述已自动生成"/>
                <p:cNvPicPr>
                  <a:picLocks noChangeAspect="1"/>
                </p:cNvPicPr>
                <p:nvPr userDrawn="1"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216487" y="4381456"/>
                  <a:ext cx="995756" cy="995756"/>
                </a:xfrm>
                <a:prstGeom prst="rect">
                  <a:avLst/>
                </a:prstGeom>
              </p:spPr>
            </p:pic>
            <p:pic>
              <p:nvPicPr>
                <p:cNvPr id="18" name="图片 17"/>
                <p:cNvPicPr>
                  <a:picLocks noChangeAspect="1"/>
                </p:cNvPicPr>
                <p:nvPr userDrawn="1"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598933" y="4769324"/>
                  <a:ext cx="228126" cy="228126"/>
                </a:xfrm>
                <a:prstGeom prst="rect">
                  <a:avLst/>
                </a:prstGeom>
              </p:spPr>
            </p:pic>
          </p:grpSp>
        </p:grpSp>
        <p:pic>
          <p:nvPicPr>
            <p:cNvPr id="19" name="图片 18"/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07869" y="4248939"/>
              <a:ext cx="3294231" cy="614508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012828" y="6401717"/>
            <a:ext cx="568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2F280-4903-48C3-A2EA-67511ACE64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1076325" y="1954530"/>
            <a:ext cx="561086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第一层：任务重要程度</a:t>
            </a: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kumimoji="1" lang="zh-CN" altLang="en-US" sz="20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kumimoji="1" lang="en-US" altLang="zh-CN" sz="20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kumimoji="1" lang="en-US" altLang="zh-CN" sz="20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kumimoji="1" lang="en-US" altLang="zh-CN" sz="20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kumimoji="1" lang="en-US" altLang="zh-CN" sz="20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kumimoji="1" lang="en-US" altLang="zh-CN" sz="20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第二层：围绕任务本身，成功执行的前提信息</a:t>
            </a:r>
            <a:endParaRPr kumimoji="1" lang="zh-CN" altLang="en-US" sz="2000" b="1" dirty="0">
              <a:solidFill>
                <a:srgbClr val="666666"/>
              </a:solidFill>
              <a:latin typeface="微软雅黑" panose="020B0503020204020204" charset="-122"/>
              <a:ea typeface="微软雅黑" panose="020B0503020204020204" charset="-122"/>
              <a:cs typeface="Alibaba PuHuiTi" panose="00020600040101010101" pitchFamily="18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0" y="552923"/>
            <a:ext cx="11238614" cy="542549"/>
          </a:xfrm>
          <a:prstGeom prst="rect">
            <a:avLst/>
          </a:prstGeom>
          <a:gradFill flip="none" rotWithShape="1">
            <a:gsLst>
              <a:gs pos="2000">
                <a:schemeClr val="accent1">
                  <a:lumMod val="5000"/>
                  <a:lumOff val="95000"/>
                </a:schemeClr>
              </a:gs>
              <a:gs pos="100000">
                <a:srgbClr val="FF8609">
                  <a:alpha val="5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50545" y="529590"/>
            <a:ext cx="11336655" cy="568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100" b="1" dirty="0">
                <a:solidFill>
                  <a:srgbClr val="333334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接到一项任务时的理解框架</a:t>
            </a:r>
          </a:p>
        </p:txBody>
      </p:sp>
      <p:sp>
        <p:nvSpPr>
          <p:cNvPr id="21" name="灯片编号占位符 2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182F280-4903-48C3-A2EA-67511ACE6480}" type="slidenum">
              <a:rPr lang="zh-CN" altLang="en-US" smtClean="0"/>
              <a:t>1</a:t>
            </a:fld>
            <a:endParaRPr lang="zh-CN" altLang="en-US" dirty="0"/>
          </a:p>
        </p:txBody>
      </p:sp>
      <p:graphicFrame>
        <p:nvGraphicFramePr>
          <p:cNvPr id="7" name="表格 7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593850" y="2348230"/>
          <a:ext cx="73406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8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重要程度（</a:t>
                      </a:r>
                      <a:r>
                        <a:rPr lang="en-US" altLang="zh-CN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1-</a:t>
                      </a:r>
                      <a:r>
                        <a:rPr lang="zh-CN" altLang="en-US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低；</a:t>
                      </a:r>
                      <a:r>
                        <a:rPr lang="en-US" altLang="zh-CN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2-</a:t>
                      </a:r>
                      <a:r>
                        <a:rPr lang="zh-CN" altLang="en-US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中；</a:t>
                      </a:r>
                      <a:r>
                        <a:rPr lang="en-US" altLang="zh-CN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altLang="en-US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高）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对个人六大维度价值增值的影响程度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对老板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KPI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的影响程度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对部门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公司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KPI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的影响程度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9579610" y="2762250"/>
            <a:ext cx="1879600" cy="73406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时间优先级排序</a:t>
            </a:r>
            <a:endParaRPr kumimoji="1" lang="en-US" altLang="zh-CN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kumimoji="1" lang="en-US" altLang="zh-CN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80~120</a:t>
            </a:r>
            <a:r>
              <a:rPr kumimoji="1"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分程度</a:t>
            </a:r>
            <a:endParaRPr kumimoji="1" lang="en-US" altLang="zh-CN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36" name="表格 7"/>
          <p:cNvGraphicFramePr>
            <a:graphicFrameLocks noGrp="1"/>
          </p:cNvGraphicFramePr>
          <p:nvPr/>
        </p:nvGraphicFramePr>
        <p:xfrm>
          <a:off x="1593850" y="4302125"/>
          <a:ext cx="7308215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任务主题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任务目标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预期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范围（包括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不包括）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交付形式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DDL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（截止日期）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可协调资源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1" name="矩形 40"/>
          <p:cNvSpPr/>
          <p:nvPr/>
        </p:nvSpPr>
        <p:spPr>
          <a:xfrm>
            <a:off x="9579610" y="5104765"/>
            <a:ext cx="1879600" cy="4660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>
                <a:latin typeface="微软雅黑" panose="020B0503020204020204" charset="-122"/>
                <a:ea typeface="微软雅黑" panose="020B0503020204020204" charset="-122"/>
              </a:rPr>
              <a:t>任务的总框架</a:t>
            </a:r>
            <a:endParaRPr kumimoji="1" lang="en-US" altLang="zh-CN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585710" y="222885"/>
            <a:ext cx="1069975" cy="288290"/>
          </a:xfrm>
          <a:prstGeom prst="rect">
            <a:avLst/>
          </a:prstGeom>
          <a:solidFill>
            <a:srgbClr val="FF86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接任务时</a:t>
            </a:r>
            <a:endParaRPr kumimoji="1"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5" name="up-arrow_37977"/>
          <p:cNvSpPr/>
          <p:nvPr/>
        </p:nvSpPr>
        <p:spPr>
          <a:xfrm rot="5400000">
            <a:off x="10921365" y="199390"/>
            <a:ext cx="476250" cy="354965"/>
          </a:xfrm>
          <a:custGeom>
            <a:avLst/>
            <a:gdLst>
              <a:gd name="T0" fmla="*/ 3369 w 6036"/>
              <a:gd name="T1" fmla="*/ 195 h 6715"/>
              <a:gd name="T2" fmla="*/ 2666 w 6036"/>
              <a:gd name="T3" fmla="*/ 195 h 6715"/>
              <a:gd name="T4" fmla="*/ 194 w 6036"/>
              <a:gd name="T5" fmla="*/ 2667 h 6715"/>
              <a:gd name="T6" fmla="*/ 340 w 6036"/>
              <a:gd name="T7" fmla="*/ 3019 h 6715"/>
              <a:gd name="T8" fmla="*/ 1283 w 6036"/>
              <a:gd name="T9" fmla="*/ 3019 h 6715"/>
              <a:gd name="T10" fmla="*/ 1283 w 6036"/>
              <a:gd name="T11" fmla="*/ 6516 h 6715"/>
              <a:gd name="T12" fmla="*/ 1482 w 6036"/>
              <a:gd name="T13" fmla="*/ 6715 h 6715"/>
              <a:gd name="T14" fmla="*/ 4553 w 6036"/>
              <a:gd name="T15" fmla="*/ 6715 h 6715"/>
              <a:gd name="T16" fmla="*/ 4752 w 6036"/>
              <a:gd name="T17" fmla="*/ 6516 h 6715"/>
              <a:gd name="T18" fmla="*/ 4752 w 6036"/>
              <a:gd name="T19" fmla="*/ 3019 h 6715"/>
              <a:gd name="T20" fmla="*/ 5696 w 6036"/>
              <a:gd name="T21" fmla="*/ 3019 h 6715"/>
              <a:gd name="T22" fmla="*/ 5842 w 6036"/>
              <a:gd name="T23" fmla="*/ 2667 h 6715"/>
              <a:gd name="T24" fmla="*/ 3369 w 6036"/>
              <a:gd name="T25" fmla="*/ 195 h 6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36" h="6715">
                <a:moveTo>
                  <a:pt x="3369" y="195"/>
                </a:moveTo>
                <a:cubicBezTo>
                  <a:pt x="3175" y="0"/>
                  <a:pt x="2860" y="0"/>
                  <a:pt x="2666" y="195"/>
                </a:cubicBezTo>
                <a:lnTo>
                  <a:pt x="194" y="2667"/>
                </a:lnTo>
                <a:cubicBezTo>
                  <a:pt x="0" y="2861"/>
                  <a:pt x="65" y="3019"/>
                  <a:pt x="340" y="3019"/>
                </a:cubicBezTo>
                <a:lnTo>
                  <a:pt x="1283" y="3019"/>
                </a:lnTo>
                <a:lnTo>
                  <a:pt x="1283" y="6516"/>
                </a:lnTo>
                <a:cubicBezTo>
                  <a:pt x="1283" y="6625"/>
                  <a:pt x="1372" y="6715"/>
                  <a:pt x="1482" y="6715"/>
                </a:cubicBezTo>
                <a:lnTo>
                  <a:pt x="4553" y="6715"/>
                </a:lnTo>
                <a:cubicBezTo>
                  <a:pt x="4663" y="6715"/>
                  <a:pt x="4752" y="6626"/>
                  <a:pt x="4752" y="6516"/>
                </a:cubicBezTo>
                <a:lnTo>
                  <a:pt x="4752" y="3019"/>
                </a:lnTo>
                <a:lnTo>
                  <a:pt x="5696" y="3019"/>
                </a:lnTo>
                <a:cubicBezTo>
                  <a:pt x="5971" y="3019"/>
                  <a:pt x="6036" y="2861"/>
                  <a:pt x="5842" y="2667"/>
                </a:cubicBezTo>
                <a:lnTo>
                  <a:pt x="3369" y="195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693785" y="222885"/>
            <a:ext cx="1227455" cy="2882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任务执行中</a:t>
            </a:r>
            <a:endParaRPr kumimoji="1"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9957435" y="222885"/>
            <a:ext cx="991870" cy="2882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任务交付</a:t>
            </a:r>
            <a:endParaRPr kumimoji="1"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676910" y="1270635"/>
            <a:ext cx="3295015" cy="582295"/>
            <a:chOff x="1114" y="2497"/>
            <a:chExt cx="3316" cy="586"/>
          </a:xfrm>
        </p:grpSpPr>
        <p:sp>
          <p:nvSpPr>
            <p:cNvPr id="11" name="圆角矩形 10"/>
            <p:cNvSpPr/>
            <p:nvPr/>
          </p:nvSpPr>
          <p:spPr>
            <a:xfrm>
              <a:off x="1442" y="2497"/>
              <a:ext cx="2989" cy="569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500" b="1" dirty="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  </a:t>
              </a:r>
              <a:r>
                <a:rPr kumimoji="1" lang="zh-CN" altLang="en-US" sz="2500" b="1" dirty="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如何理解任务？</a:t>
              </a:r>
              <a:endParaRPr kumimoji="1" lang="zh-CN" altLang="en-US" sz="2500" b="1">
                <a:cs typeface="微软雅黑" panose="020B0503020204020204" charset="-122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1114" y="2499"/>
              <a:ext cx="584" cy="584"/>
            </a:xfrm>
            <a:prstGeom prst="ellipse">
              <a:avLst/>
            </a:prstGeom>
            <a:solidFill>
              <a:srgbClr val="FF86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500" dirty="0"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</a:p>
          </p:txBody>
        </p:sp>
      </p:grpSp>
      <p:sp>
        <p:nvSpPr>
          <p:cNvPr id="15" name="up-arrow_37977"/>
          <p:cNvSpPr/>
          <p:nvPr/>
        </p:nvSpPr>
        <p:spPr>
          <a:xfrm rot="5400000">
            <a:off x="8834755" y="2958465"/>
            <a:ext cx="711200" cy="354965"/>
          </a:xfrm>
          <a:custGeom>
            <a:avLst/>
            <a:gdLst>
              <a:gd name="T0" fmla="*/ 3369 w 6036"/>
              <a:gd name="T1" fmla="*/ 195 h 6715"/>
              <a:gd name="T2" fmla="*/ 2666 w 6036"/>
              <a:gd name="T3" fmla="*/ 195 h 6715"/>
              <a:gd name="T4" fmla="*/ 194 w 6036"/>
              <a:gd name="T5" fmla="*/ 2667 h 6715"/>
              <a:gd name="T6" fmla="*/ 340 w 6036"/>
              <a:gd name="T7" fmla="*/ 3019 h 6715"/>
              <a:gd name="T8" fmla="*/ 1283 w 6036"/>
              <a:gd name="T9" fmla="*/ 3019 h 6715"/>
              <a:gd name="T10" fmla="*/ 1283 w 6036"/>
              <a:gd name="T11" fmla="*/ 6516 h 6715"/>
              <a:gd name="T12" fmla="*/ 1482 w 6036"/>
              <a:gd name="T13" fmla="*/ 6715 h 6715"/>
              <a:gd name="T14" fmla="*/ 4553 w 6036"/>
              <a:gd name="T15" fmla="*/ 6715 h 6715"/>
              <a:gd name="T16" fmla="*/ 4752 w 6036"/>
              <a:gd name="T17" fmla="*/ 6516 h 6715"/>
              <a:gd name="T18" fmla="*/ 4752 w 6036"/>
              <a:gd name="T19" fmla="*/ 3019 h 6715"/>
              <a:gd name="T20" fmla="*/ 5696 w 6036"/>
              <a:gd name="T21" fmla="*/ 3019 h 6715"/>
              <a:gd name="T22" fmla="*/ 5842 w 6036"/>
              <a:gd name="T23" fmla="*/ 2667 h 6715"/>
              <a:gd name="T24" fmla="*/ 3369 w 6036"/>
              <a:gd name="T25" fmla="*/ 195 h 6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36" h="6715">
                <a:moveTo>
                  <a:pt x="3369" y="195"/>
                </a:moveTo>
                <a:cubicBezTo>
                  <a:pt x="3175" y="0"/>
                  <a:pt x="2860" y="0"/>
                  <a:pt x="2666" y="195"/>
                </a:cubicBezTo>
                <a:lnTo>
                  <a:pt x="194" y="2667"/>
                </a:lnTo>
                <a:cubicBezTo>
                  <a:pt x="0" y="2861"/>
                  <a:pt x="65" y="3019"/>
                  <a:pt x="340" y="3019"/>
                </a:cubicBezTo>
                <a:lnTo>
                  <a:pt x="1283" y="3019"/>
                </a:lnTo>
                <a:lnTo>
                  <a:pt x="1283" y="6516"/>
                </a:lnTo>
                <a:cubicBezTo>
                  <a:pt x="1283" y="6625"/>
                  <a:pt x="1372" y="6715"/>
                  <a:pt x="1482" y="6715"/>
                </a:cubicBezTo>
                <a:lnTo>
                  <a:pt x="4553" y="6715"/>
                </a:lnTo>
                <a:cubicBezTo>
                  <a:pt x="4663" y="6715"/>
                  <a:pt x="4752" y="6626"/>
                  <a:pt x="4752" y="6516"/>
                </a:cubicBezTo>
                <a:lnTo>
                  <a:pt x="4752" y="3019"/>
                </a:lnTo>
                <a:lnTo>
                  <a:pt x="5696" y="3019"/>
                </a:lnTo>
                <a:cubicBezTo>
                  <a:pt x="5971" y="3019"/>
                  <a:pt x="6036" y="2861"/>
                  <a:pt x="5842" y="2667"/>
                </a:cubicBezTo>
                <a:lnTo>
                  <a:pt x="3369" y="19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up-arrow_37977"/>
          <p:cNvSpPr/>
          <p:nvPr/>
        </p:nvSpPr>
        <p:spPr>
          <a:xfrm rot="5400000">
            <a:off x="8834755" y="5152390"/>
            <a:ext cx="711200" cy="354965"/>
          </a:xfrm>
          <a:custGeom>
            <a:avLst/>
            <a:gdLst>
              <a:gd name="T0" fmla="*/ 3369 w 6036"/>
              <a:gd name="T1" fmla="*/ 195 h 6715"/>
              <a:gd name="T2" fmla="*/ 2666 w 6036"/>
              <a:gd name="T3" fmla="*/ 195 h 6715"/>
              <a:gd name="T4" fmla="*/ 194 w 6036"/>
              <a:gd name="T5" fmla="*/ 2667 h 6715"/>
              <a:gd name="T6" fmla="*/ 340 w 6036"/>
              <a:gd name="T7" fmla="*/ 3019 h 6715"/>
              <a:gd name="T8" fmla="*/ 1283 w 6036"/>
              <a:gd name="T9" fmla="*/ 3019 h 6715"/>
              <a:gd name="T10" fmla="*/ 1283 w 6036"/>
              <a:gd name="T11" fmla="*/ 6516 h 6715"/>
              <a:gd name="T12" fmla="*/ 1482 w 6036"/>
              <a:gd name="T13" fmla="*/ 6715 h 6715"/>
              <a:gd name="T14" fmla="*/ 4553 w 6036"/>
              <a:gd name="T15" fmla="*/ 6715 h 6715"/>
              <a:gd name="T16" fmla="*/ 4752 w 6036"/>
              <a:gd name="T17" fmla="*/ 6516 h 6715"/>
              <a:gd name="T18" fmla="*/ 4752 w 6036"/>
              <a:gd name="T19" fmla="*/ 3019 h 6715"/>
              <a:gd name="T20" fmla="*/ 5696 w 6036"/>
              <a:gd name="T21" fmla="*/ 3019 h 6715"/>
              <a:gd name="T22" fmla="*/ 5842 w 6036"/>
              <a:gd name="T23" fmla="*/ 2667 h 6715"/>
              <a:gd name="T24" fmla="*/ 3369 w 6036"/>
              <a:gd name="T25" fmla="*/ 195 h 6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36" h="6715">
                <a:moveTo>
                  <a:pt x="3369" y="195"/>
                </a:moveTo>
                <a:cubicBezTo>
                  <a:pt x="3175" y="0"/>
                  <a:pt x="2860" y="0"/>
                  <a:pt x="2666" y="195"/>
                </a:cubicBezTo>
                <a:lnTo>
                  <a:pt x="194" y="2667"/>
                </a:lnTo>
                <a:cubicBezTo>
                  <a:pt x="0" y="2861"/>
                  <a:pt x="65" y="3019"/>
                  <a:pt x="340" y="3019"/>
                </a:cubicBezTo>
                <a:lnTo>
                  <a:pt x="1283" y="3019"/>
                </a:lnTo>
                <a:lnTo>
                  <a:pt x="1283" y="6516"/>
                </a:lnTo>
                <a:cubicBezTo>
                  <a:pt x="1283" y="6625"/>
                  <a:pt x="1372" y="6715"/>
                  <a:pt x="1482" y="6715"/>
                </a:cubicBezTo>
                <a:lnTo>
                  <a:pt x="4553" y="6715"/>
                </a:lnTo>
                <a:cubicBezTo>
                  <a:pt x="4663" y="6715"/>
                  <a:pt x="4752" y="6626"/>
                  <a:pt x="4752" y="6516"/>
                </a:cubicBezTo>
                <a:lnTo>
                  <a:pt x="4752" y="3019"/>
                </a:lnTo>
                <a:lnTo>
                  <a:pt x="5696" y="3019"/>
                </a:lnTo>
                <a:cubicBezTo>
                  <a:pt x="5971" y="3019"/>
                  <a:pt x="6036" y="2861"/>
                  <a:pt x="5842" y="2667"/>
                </a:cubicBezTo>
                <a:lnTo>
                  <a:pt x="3369" y="19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552923"/>
            <a:ext cx="11238614" cy="542549"/>
          </a:xfrm>
          <a:prstGeom prst="rect">
            <a:avLst/>
          </a:prstGeom>
          <a:gradFill flip="none" rotWithShape="1">
            <a:gsLst>
              <a:gs pos="2000">
                <a:schemeClr val="accent1">
                  <a:lumMod val="5000"/>
                  <a:lumOff val="95000"/>
                </a:schemeClr>
              </a:gs>
              <a:gs pos="100000">
                <a:srgbClr val="FF8609">
                  <a:alpha val="5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50545" y="529590"/>
            <a:ext cx="11336655" cy="568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100" b="1" dirty="0">
                <a:solidFill>
                  <a:srgbClr val="333334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接到一项任务时的理解框架</a:t>
            </a:r>
          </a:p>
        </p:txBody>
      </p:sp>
      <p:sp>
        <p:nvSpPr>
          <p:cNvPr id="21" name="灯片编号占位符 2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182F280-4903-48C3-A2EA-67511ACE6480}" type="slidenum">
              <a:rPr lang="zh-CN" altLang="en-US" smtClean="0"/>
              <a:t>2</a:t>
            </a:fld>
            <a:endParaRPr lang="zh-CN" altLang="en-US" dirty="0"/>
          </a:p>
        </p:txBody>
      </p:sp>
      <p:graphicFrame>
        <p:nvGraphicFramePr>
          <p:cNvPr id="11" name="表格 7"/>
          <p:cNvGraphicFramePr>
            <a:graphicFrameLocks noGrp="1"/>
          </p:cNvGraphicFramePr>
          <p:nvPr/>
        </p:nvGraphicFramePr>
        <p:xfrm>
          <a:off x="865505" y="2153285"/>
          <a:ext cx="5285105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5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333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对个人六大维度价值增值的影响程度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对老板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KPI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的影响程度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对部门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公司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KPI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的影响程度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表格 7"/>
          <p:cNvGraphicFramePr>
            <a:graphicFrameLocks noGrp="1"/>
          </p:cNvGraphicFramePr>
          <p:nvPr/>
        </p:nvGraphicFramePr>
        <p:xfrm>
          <a:off x="865505" y="3903980"/>
          <a:ext cx="5264150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4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任务主题</a:t>
                      </a:r>
                    </a:p>
                  </a:txBody>
                  <a:tcPr>
                    <a:solidFill>
                      <a:srgbClr val="333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任务目标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预期：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范围（包括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不包括）：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交付形式：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DDL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（截止日期）：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可协调资源：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" name="矩形 23"/>
          <p:cNvSpPr/>
          <p:nvPr/>
        </p:nvSpPr>
        <p:spPr>
          <a:xfrm>
            <a:off x="6567170" y="2513330"/>
            <a:ext cx="2101215" cy="10248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>
                <a:latin typeface="微软雅黑" panose="020B0503020204020204" charset="-122"/>
                <a:ea typeface="微软雅黑" panose="020B0503020204020204" charset="-122"/>
              </a:rPr>
              <a:t>自己判断</a:t>
            </a:r>
          </a:p>
        </p:txBody>
      </p:sp>
      <p:sp>
        <p:nvSpPr>
          <p:cNvPr id="27" name="矩形 26"/>
          <p:cNvSpPr/>
          <p:nvPr/>
        </p:nvSpPr>
        <p:spPr>
          <a:xfrm>
            <a:off x="6576695" y="4922520"/>
            <a:ext cx="5218430" cy="325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1"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确认（例如：我是否最后提交给您的是</a:t>
            </a:r>
            <a:r>
              <a:rPr kumimoji="1"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xxx</a:t>
            </a:r>
            <a:r>
              <a:rPr kumimoji="1"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？）</a:t>
            </a:r>
          </a:p>
        </p:txBody>
      </p:sp>
      <p:sp>
        <p:nvSpPr>
          <p:cNvPr id="28" name="矩形 27"/>
          <p:cNvSpPr/>
          <p:nvPr/>
        </p:nvSpPr>
        <p:spPr>
          <a:xfrm>
            <a:off x="6576695" y="4232275"/>
            <a:ext cx="5203190" cy="65341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可以模糊地问能要一些信息是一些（执行中还能澄清）</a:t>
            </a:r>
          </a:p>
        </p:txBody>
      </p:sp>
      <p:sp>
        <p:nvSpPr>
          <p:cNvPr id="30" name="矩形 29"/>
          <p:cNvSpPr/>
          <p:nvPr/>
        </p:nvSpPr>
        <p:spPr>
          <a:xfrm>
            <a:off x="6576695" y="5285105"/>
            <a:ext cx="5218430" cy="325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en-US" altLang="zh-CN" sz="1600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kumimoji="1"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确认（需要第二条时间轴加强确认防止有坑）</a:t>
            </a:r>
          </a:p>
        </p:txBody>
      </p:sp>
      <p:sp>
        <p:nvSpPr>
          <p:cNvPr id="31" name="矩形 30"/>
          <p:cNvSpPr/>
          <p:nvPr/>
        </p:nvSpPr>
        <p:spPr>
          <a:xfrm>
            <a:off x="6576695" y="5637530"/>
            <a:ext cx="5218430" cy="325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en-US" altLang="zh-CN" sz="1600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kumimoji="1"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确认（例如：其中的设计部分我可以找谁？预算？）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1002665" y="1270635"/>
            <a:ext cx="2724150" cy="56515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5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</a:t>
            </a:r>
            <a:r>
              <a:rPr kumimoji="1" lang="zh-CN" altLang="en-US" sz="25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澄清哪些要点？</a:t>
            </a:r>
            <a:endParaRPr kumimoji="1" lang="zh-CN" altLang="en-US" sz="2500" b="1">
              <a:cs typeface="微软雅黑" panose="020B050302020402020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676910" y="1272540"/>
            <a:ext cx="580390" cy="580390"/>
          </a:xfrm>
          <a:prstGeom prst="ellipse">
            <a:avLst/>
          </a:prstGeom>
          <a:solidFill>
            <a:srgbClr val="FF86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500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</a:p>
        </p:txBody>
      </p:sp>
      <p:sp>
        <p:nvSpPr>
          <p:cNvPr id="8" name="矩形 7"/>
          <p:cNvSpPr/>
          <p:nvPr/>
        </p:nvSpPr>
        <p:spPr>
          <a:xfrm>
            <a:off x="7585710" y="222885"/>
            <a:ext cx="1069975" cy="288290"/>
          </a:xfrm>
          <a:prstGeom prst="rect">
            <a:avLst/>
          </a:prstGeom>
          <a:solidFill>
            <a:srgbClr val="FF86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接任务时</a:t>
            </a:r>
            <a:endParaRPr kumimoji="1"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5" name="up-arrow_37977"/>
          <p:cNvSpPr/>
          <p:nvPr/>
        </p:nvSpPr>
        <p:spPr>
          <a:xfrm rot="5400000">
            <a:off x="10921365" y="199390"/>
            <a:ext cx="476250" cy="354965"/>
          </a:xfrm>
          <a:custGeom>
            <a:avLst/>
            <a:gdLst>
              <a:gd name="T0" fmla="*/ 3369 w 6036"/>
              <a:gd name="T1" fmla="*/ 195 h 6715"/>
              <a:gd name="T2" fmla="*/ 2666 w 6036"/>
              <a:gd name="T3" fmla="*/ 195 h 6715"/>
              <a:gd name="T4" fmla="*/ 194 w 6036"/>
              <a:gd name="T5" fmla="*/ 2667 h 6715"/>
              <a:gd name="T6" fmla="*/ 340 w 6036"/>
              <a:gd name="T7" fmla="*/ 3019 h 6715"/>
              <a:gd name="T8" fmla="*/ 1283 w 6036"/>
              <a:gd name="T9" fmla="*/ 3019 h 6715"/>
              <a:gd name="T10" fmla="*/ 1283 w 6036"/>
              <a:gd name="T11" fmla="*/ 6516 h 6715"/>
              <a:gd name="T12" fmla="*/ 1482 w 6036"/>
              <a:gd name="T13" fmla="*/ 6715 h 6715"/>
              <a:gd name="T14" fmla="*/ 4553 w 6036"/>
              <a:gd name="T15" fmla="*/ 6715 h 6715"/>
              <a:gd name="T16" fmla="*/ 4752 w 6036"/>
              <a:gd name="T17" fmla="*/ 6516 h 6715"/>
              <a:gd name="T18" fmla="*/ 4752 w 6036"/>
              <a:gd name="T19" fmla="*/ 3019 h 6715"/>
              <a:gd name="T20" fmla="*/ 5696 w 6036"/>
              <a:gd name="T21" fmla="*/ 3019 h 6715"/>
              <a:gd name="T22" fmla="*/ 5842 w 6036"/>
              <a:gd name="T23" fmla="*/ 2667 h 6715"/>
              <a:gd name="T24" fmla="*/ 3369 w 6036"/>
              <a:gd name="T25" fmla="*/ 195 h 6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36" h="6715">
                <a:moveTo>
                  <a:pt x="3369" y="195"/>
                </a:moveTo>
                <a:cubicBezTo>
                  <a:pt x="3175" y="0"/>
                  <a:pt x="2860" y="0"/>
                  <a:pt x="2666" y="195"/>
                </a:cubicBezTo>
                <a:lnTo>
                  <a:pt x="194" y="2667"/>
                </a:lnTo>
                <a:cubicBezTo>
                  <a:pt x="0" y="2861"/>
                  <a:pt x="65" y="3019"/>
                  <a:pt x="340" y="3019"/>
                </a:cubicBezTo>
                <a:lnTo>
                  <a:pt x="1283" y="3019"/>
                </a:lnTo>
                <a:lnTo>
                  <a:pt x="1283" y="6516"/>
                </a:lnTo>
                <a:cubicBezTo>
                  <a:pt x="1283" y="6625"/>
                  <a:pt x="1372" y="6715"/>
                  <a:pt x="1482" y="6715"/>
                </a:cubicBezTo>
                <a:lnTo>
                  <a:pt x="4553" y="6715"/>
                </a:lnTo>
                <a:cubicBezTo>
                  <a:pt x="4663" y="6715"/>
                  <a:pt x="4752" y="6626"/>
                  <a:pt x="4752" y="6516"/>
                </a:cubicBezTo>
                <a:lnTo>
                  <a:pt x="4752" y="3019"/>
                </a:lnTo>
                <a:lnTo>
                  <a:pt x="5696" y="3019"/>
                </a:lnTo>
                <a:cubicBezTo>
                  <a:pt x="5971" y="3019"/>
                  <a:pt x="6036" y="2861"/>
                  <a:pt x="5842" y="2667"/>
                </a:cubicBezTo>
                <a:lnTo>
                  <a:pt x="3369" y="195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693785" y="222885"/>
            <a:ext cx="1227455" cy="2882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任务执行中</a:t>
            </a:r>
            <a:endParaRPr kumimoji="1"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9957435" y="222885"/>
            <a:ext cx="991870" cy="2882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任务交付</a:t>
            </a:r>
            <a:endParaRPr kumimoji="1"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9" name="up-arrow_37977"/>
          <p:cNvSpPr/>
          <p:nvPr/>
        </p:nvSpPr>
        <p:spPr>
          <a:xfrm rot="5400000">
            <a:off x="6226175" y="2548890"/>
            <a:ext cx="265430" cy="248920"/>
          </a:xfrm>
          <a:custGeom>
            <a:avLst/>
            <a:gdLst>
              <a:gd name="T0" fmla="*/ 3369 w 6036"/>
              <a:gd name="T1" fmla="*/ 195 h 6715"/>
              <a:gd name="T2" fmla="*/ 2666 w 6036"/>
              <a:gd name="T3" fmla="*/ 195 h 6715"/>
              <a:gd name="T4" fmla="*/ 194 w 6036"/>
              <a:gd name="T5" fmla="*/ 2667 h 6715"/>
              <a:gd name="T6" fmla="*/ 340 w 6036"/>
              <a:gd name="T7" fmla="*/ 3019 h 6715"/>
              <a:gd name="T8" fmla="*/ 1283 w 6036"/>
              <a:gd name="T9" fmla="*/ 3019 h 6715"/>
              <a:gd name="T10" fmla="*/ 1283 w 6036"/>
              <a:gd name="T11" fmla="*/ 6516 h 6715"/>
              <a:gd name="T12" fmla="*/ 1482 w 6036"/>
              <a:gd name="T13" fmla="*/ 6715 h 6715"/>
              <a:gd name="T14" fmla="*/ 4553 w 6036"/>
              <a:gd name="T15" fmla="*/ 6715 h 6715"/>
              <a:gd name="T16" fmla="*/ 4752 w 6036"/>
              <a:gd name="T17" fmla="*/ 6516 h 6715"/>
              <a:gd name="T18" fmla="*/ 4752 w 6036"/>
              <a:gd name="T19" fmla="*/ 3019 h 6715"/>
              <a:gd name="T20" fmla="*/ 5696 w 6036"/>
              <a:gd name="T21" fmla="*/ 3019 h 6715"/>
              <a:gd name="T22" fmla="*/ 5842 w 6036"/>
              <a:gd name="T23" fmla="*/ 2667 h 6715"/>
              <a:gd name="T24" fmla="*/ 3369 w 6036"/>
              <a:gd name="T25" fmla="*/ 195 h 6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36" h="6715">
                <a:moveTo>
                  <a:pt x="3369" y="195"/>
                </a:moveTo>
                <a:cubicBezTo>
                  <a:pt x="3175" y="0"/>
                  <a:pt x="2860" y="0"/>
                  <a:pt x="2666" y="195"/>
                </a:cubicBezTo>
                <a:lnTo>
                  <a:pt x="194" y="2667"/>
                </a:lnTo>
                <a:cubicBezTo>
                  <a:pt x="0" y="2861"/>
                  <a:pt x="65" y="3019"/>
                  <a:pt x="340" y="3019"/>
                </a:cubicBezTo>
                <a:lnTo>
                  <a:pt x="1283" y="3019"/>
                </a:lnTo>
                <a:lnTo>
                  <a:pt x="1283" y="6516"/>
                </a:lnTo>
                <a:cubicBezTo>
                  <a:pt x="1283" y="6625"/>
                  <a:pt x="1372" y="6715"/>
                  <a:pt x="1482" y="6715"/>
                </a:cubicBezTo>
                <a:lnTo>
                  <a:pt x="4553" y="6715"/>
                </a:lnTo>
                <a:cubicBezTo>
                  <a:pt x="4663" y="6715"/>
                  <a:pt x="4752" y="6626"/>
                  <a:pt x="4752" y="6516"/>
                </a:cubicBezTo>
                <a:lnTo>
                  <a:pt x="4752" y="3019"/>
                </a:lnTo>
                <a:lnTo>
                  <a:pt x="5696" y="3019"/>
                </a:lnTo>
                <a:cubicBezTo>
                  <a:pt x="5971" y="3019"/>
                  <a:pt x="6036" y="2861"/>
                  <a:pt x="5842" y="2667"/>
                </a:cubicBezTo>
                <a:lnTo>
                  <a:pt x="3369" y="19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up-arrow_37977"/>
          <p:cNvSpPr/>
          <p:nvPr/>
        </p:nvSpPr>
        <p:spPr>
          <a:xfrm rot="5400000">
            <a:off x="6226175" y="2913380"/>
            <a:ext cx="265430" cy="248920"/>
          </a:xfrm>
          <a:custGeom>
            <a:avLst/>
            <a:gdLst>
              <a:gd name="T0" fmla="*/ 3369 w 6036"/>
              <a:gd name="T1" fmla="*/ 195 h 6715"/>
              <a:gd name="T2" fmla="*/ 2666 w 6036"/>
              <a:gd name="T3" fmla="*/ 195 h 6715"/>
              <a:gd name="T4" fmla="*/ 194 w 6036"/>
              <a:gd name="T5" fmla="*/ 2667 h 6715"/>
              <a:gd name="T6" fmla="*/ 340 w 6036"/>
              <a:gd name="T7" fmla="*/ 3019 h 6715"/>
              <a:gd name="T8" fmla="*/ 1283 w 6036"/>
              <a:gd name="T9" fmla="*/ 3019 h 6715"/>
              <a:gd name="T10" fmla="*/ 1283 w 6036"/>
              <a:gd name="T11" fmla="*/ 6516 h 6715"/>
              <a:gd name="T12" fmla="*/ 1482 w 6036"/>
              <a:gd name="T13" fmla="*/ 6715 h 6715"/>
              <a:gd name="T14" fmla="*/ 4553 w 6036"/>
              <a:gd name="T15" fmla="*/ 6715 h 6715"/>
              <a:gd name="T16" fmla="*/ 4752 w 6036"/>
              <a:gd name="T17" fmla="*/ 6516 h 6715"/>
              <a:gd name="T18" fmla="*/ 4752 w 6036"/>
              <a:gd name="T19" fmla="*/ 3019 h 6715"/>
              <a:gd name="T20" fmla="*/ 5696 w 6036"/>
              <a:gd name="T21" fmla="*/ 3019 h 6715"/>
              <a:gd name="T22" fmla="*/ 5842 w 6036"/>
              <a:gd name="T23" fmla="*/ 2667 h 6715"/>
              <a:gd name="T24" fmla="*/ 3369 w 6036"/>
              <a:gd name="T25" fmla="*/ 195 h 6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36" h="6715">
                <a:moveTo>
                  <a:pt x="3369" y="195"/>
                </a:moveTo>
                <a:cubicBezTo>
                  <a:pt x="3175" y="0"/>
                  <a:pt x="2860" y="0"/>
                  <a:pt x="2666" y="195"/>
                </a:cubicBezTo>
                <a:lnTo>
                  <a:pt x="194" y="2667"/>
                </a:lnTo>
                <a:cubicBezTo>
                  <a:pt x="0" y="2861"/>
                  <a:pt x="65" y="3019"/>
                  <a:pt x="340" y="3019"/>
                </a:cubicBezTo>
                <a:lnTo>
                  <a:pt x="1283" y="3019"/>
                </a:lnTo>
                <a:lnTo>
                  <a:pt x="1283" y="6516"/>
                </a:lnTo>
                <a:cubicBezTo>
                  <a:pt x="1283" y="6625"/>
                  <a:pt x="1372" y="6715"/>
                  <a:pt x="1482" y="6715"/>
                </a:cubicBezTo>
                <a:lnTo>
                  <a:pt x="4553" y="6715"/>
                </a:lnTo>
                <a:cubicBezTo>
                  <a:pt x="4663" y="6715"/>
                  <a:pt x="4752" y="6626"/>
                  <a:pt x="4752" y="6516"/>
                </a:cubicBezTo>
                <a:lnTo>
                  <a:pt x="4752" y="3019"/>
                </a:lnTo>
                <a:lnTo>
                  <a:pt x="5696" y="3019"/>
                </a:lnTo>
                <a:cubicBezTo>
                  <a:pt x="5971" y="3019"/>
                  <a:pt x="6036" y="2861"/>
                  <a:pt x="5842" y="2667"/>
                </a:cubicBezTo>
                <a:lnTo>
                  <a:pt x="3369" y="19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up-arrow_37977"/>
          <p:cNvSpPr/>
          <p:nvPr/>
        </p:nvSpPr>
        <p:spPr>
          <a:xfrm rot="5400000">
            <a:off x="6226175" y="3264535"/>
            <a:ext cx="265430" cy="248920"/>
          </a:xfrm>
          <a:custGeom>
            <a:avLst/>
            <a:gdLst>
              <a:gd name="T0" fmla="*/ 3369 w 6036"/>
              <a:gd name="T1" fmla="*/ 195 h 6715"/>
              <a:gd name="T2" fmla="*/ 2666 w 6036"/>
              <a:gd name="T3" fmla="*/ 195 h 6715"/>
              <a:gd name="T4" fmla="*/ 194 w 6036"/>
              <a:gd name="T5" fmla="*/ 2667 h 6715"/>
              <a:gd name="T6" fmla="*/ 340 w 6036"/>
              <a:gd name="T7" fmla="*/ 3019 h 6715"/>
              <a:gd name="T8" fmla="*/ 1283 w 6036"/>
              <a:gd name="T9" fmla="*/ 3019 h 6715"/>
              <a:gd name="T10" fmla="*/ 1283 w 6036"/>
              <a:gd name="T11" fmla="*/ 6516 h 6715"/>
              <a:gd name="T12" fmla="*/ 1482 w 6036"/>
              <a:gd name="T13" fmla="*/ 6715 h 6715"/>
              <a:gd name="T14" fmla="*/ 4553 w 6036"/>
              <a:gd name="T15" fmla="*/ 6715 h 6715"/>
              <a:gd name="T16" fmla="*/ 4752 w 6036"/>
              <a:gd name="T17" fmla="*/ 6516 h 6715"/>
              <a:gd name="T18" fmla="*/ 4752 w 6036"/>
              <a:gd name="T19" fmla="*/ 3019 h 6715"/>
              <a:gd name="T20" fmla="*/ 5696 w 6036"/>
              <a:gd name="T21" fmla="*/ 3019 h 6715"/>
              <a:gd name="T22" fmla="*/ 5842 w 6036"/>
              <a:gd name="T23" fmla="*/ 2667 h 6715"/>
              <a:gd name="T24" fmla="*/ 3369 w 6036"/>
              <a:gd name="T25" fmla="*/ 195 h 6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36" h="6715">
                <a:moveTo>
                  <a:pt x="3369" y="195"/>
                </a:moveTo>
                <a:cubicBezTo>
                  <a:pt x="3175" y="0"/>
                  <a:pt x="2860" y="0"/>
                  <a:pt x="2666" y="195"/>
                </a:cubicBezTo>
                <a:lnTo>
                  <a:pt x="194" y="2667"/>
                </a:lnTo>
                <a:cubicBezTo>
                  <a:pt x="0" y="2861"/>
                  <a:pt x="65" y="3019"/>
                  <a:pt x="340" y="3019"/>
                </a:cubicBezTo>
                <a:lnTo>
                  <a:pt x="1283" y="3019"/>
                </a:lnTo>
                <a:lnTo>
                  <a:pt x="1283" y="6516"/>
                </a:lnTo>
                <a:cubicBezTo>
                  <a:pt x="1283" y="6625"/>
                  <a:pt x="1372" y="6715"/>
                  <a:pt x="1482" y="6715"/>
                </a:cubicBezTo>
                <a:lnTo>
                  <a:pt x="4553" y="6715"/>
                </a:lnTo>
                <a:cubicBezTo>
                  <a:pt x="4663" y="6715"/>
                  <a:pt x="4752" y="6626"/>
                  <a:pt x="4752" y="6516"/>
                </a:cubicBezTo>
                <a:lnTo>
                  <a:pt x="4752" y="3019"/>
                </a:lnTo>
                <a:lnTo>
                  <a:pt x="5696" y="3019"/>
                </a:lnTo>
                <a:cubicBezTo>
                  <a:pt x="5971" y="3019"/>
                  <a:pt x="6036" y="2861"/>
                  <a:pt x="5842" y="2667"/>
                </a:cubicBezTo>
                <a:lnTo>
                  <a:pt x="3369" y="19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4" name="up-arrow_37977"/>
          <p:cNvSpPr/>
          <p:nvPr/>
        </p:nvSpPr>
        <p:spPr>
          <a:xfrm rot="5400000">
            <a:off x="6226175" y="4314825"/>
            <a:ext cx="265430" cy="248920"/>
          </a:xfrm>
          <a:custGeom>
            <a:avLst/>
            <a:gdLst>
              <a:gd name="T0" fmla="*/ 3369 w 6036"/>
              <a:gd name="T1" fmla="*/ 195 h 6715"/>
              <a:gd name="T2" fmla="*/ 2666 w 6036"/>
              <a:gd name="T3" fmla="*/ 195 h 6715"/>
              <a:gd name="T4" fmla="*/ 194 w 6036"/>
              <a:gd name="T5" fmla="*/ 2667 h 6715"/>
              <a:gd name="T6" fmla="*/ 340 w 6036"/>
              <a:gd name="T7" fmla="*/ 3019 h 6715"/>
              <a:gd name="T8" fmla="*/ 1283 w 6036"/>
              <a:gd name="T9" fmla="*/ 3019 h 6715"/>
              <a:gd name="T10" fmla="*/ 1283 w 6036"/>
              <a:gd name="T11" fmla="*/ 6516 h 6715"/>
              <a:gd name="T12" fmla="*/ 1482 w 6036"/>
              <a:gd name="T13" fmla="*/ 6715 h 6715"/>
              <a:gd name="T14" fmla="*/ 4553 w 6036"/>
              <a:gd name="T15" fmla="*/ 6715 h 6715"/>
              <a:gd name="T16" fmla="*/ 4752 w 6036"/>
              <a:gd name="T17" fmla="*/ 6516 h 6715"/>
              <a:gd name="T18" fmla="*/ 4752 w 6036"/>
              <a:gd name="T19" fmla="*/ 3019 h 6715"/>
              <a:gd name="T20" fmla="*/ 5696 w 6036"/>
              <a:gd name="T21" fmla="*/ 3019 h 6715"/>
              <a:gd name="T22" fmla="*/ 5842 w 6036"/>
              <a:gd name="T23" fmla="*/ 2667 h 6715"/>
              <a:gd name="T24" fmla="*/ 3369 w 6036"/>
              <a:gd name="T25" fmla="*/ 195 h 6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36" h="6715">
                <a:moveTo>
                  <a:pt x="3369" y="195"/>
                </a:moveTo>
                <a:cubicBezTo>
                  <a:pt x="3175" y="0"/>
                  <a:pt x="2860" y="0"/>
                  <a:pt x="2666" y="195"/>
                </a:cubicBezTo>
                <a:lnTo>
                  <a:pt x="194" y="2667"/>
                </a:lnTo>
                <a:cubicBezTo>
                  <a:pt x="0" y="2861"/>
                  <a:pt x="65" y="3019"/>
                  <a:pt x="340" y="3019"/>
                </a:cubicBezTo>
                <a:lnTo>
                  <a:pt x="1283" y="3019"/>
                </a:lnTo>
                <a:lnTo>
                  <a:pt x="1283" y="6516"/>
                </a:lnTo>
                <a:cubicBezTo>
                  <a:pt x="1283" y="6625"/>
                  <a:pt x="1372" y="6715"/>
                  <a:pt x="1482" y="6715"/>
                </a:cubicBezTo>
                <a:lnTo>
                  <a:pt x="4553" y="6715"/>
                </a:lnTo>
                <a:cubicBezTo>
                  <a:pt x="4663" y="6715"/>
                  <a:pt x="4752" y="6626"/>
                  <a:pt x="4752" y="6516"/>
                </a:cubicBezTo>
                <a:lnTo>
                  <a:pt x="4752" y="3019"/>
                </a:lnTo>
                <a:lnTo>
                  <a:pt x="5696" y="3019"/>
                </a:lnTo>
                <a:cubicBezTo>
                  <a:pt x="5971" y="3019"/>
                  <a:pt x="6036" y="2861"/>
                  <a:pt x="5842" y="2667"/>
                </a:cubicBezTo>
                <a:lnTo>
                  <a:pt x="3369" y="19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up-arrow_37977"/>
          <p:cNvSpPr/>
          <p:nvPr/>
        </p:nvSpPr>
        <p:spPr>
          <a:xfrm rot="5400000">
            <a:off x="6226175" y="4658995"/>
            <a:ext cx="265430" cy="248920"/>
          </a:xfrm>
          <a:custGeom>
            <a:avLst/>
            <a:gdLst>
              <a:gd name="T0" fmla="*/ 3369 w 6036"/>
              <a:gd name="T1" fmla="*/ 195 h 6715"/>
              <a:gd name="T2" fmla="*/ 2666 w 6036"/>
              <a:gd name="T3" fmla="*/ 195 h 6715"/>
              <a:gd name="T4" fmla="*/ 194 w 6036"/>
              <a:gd name="T5" fmla="*/ 2667 h 6715"/>
              <a:gd name="T6" fmla="*/ 340 w 6036"/>
              <a:gd name="T7" fmla="*/ 3019 h 6715"/>
              <a:gd name="T8" fmla="*/ 1283 w 6036"/>
              <a:gd name="T9" fmla="*/ 3019 h 6715"/>
              <a:gd name="T10" fmla="*/ 1283 w 6036"/>
              <a:gd name="T11" fmla="*/ 6516 h 6715"/>
              <a:gd name="T12" fmla="*/ 1482 w 6036"/>
              <a:gd name="T13" fmla="*/ 6715 h 6715"/>
              <a:gd name="T14" fmla="*/ 4553 w 6036"/>
              <a:gd name="T15" fmla="*/ 6715 h 6715"/>
              <a:gd name="T16" fmla="*/ 4752 w 6036"/>
              <a:gd name="T17" fmla="*/ 6516 h 6715"/>
              <a:gd name="T18" fmla="*/ 4752 w 6036"/>
              <a:gd name="T19" fmla="*/ 3019 h 6715"/>
              <a:gd name="T20" fmla="*/ 5696 w 6036"/>
              <a:gd name="T21" fmla="*/ 3019 h 6715"/>
              <a:gd name="T22" fmla="*/ 5842 w 6036"/>
              <a:gd name="T23" fmla="*/ 2667 h 6715"/>
              <a:gd name="T24" fmla="*/ 3369 w 6036"/>
              <a:gd name="T25" fmla="*/ 195 h 6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36" h="6715">
                <a:moveTo>
                  <a:pt x="3369" y="195"/>
                </a:moveTo>
                <a:cubicBezTo>
                  <a:pt x="3175" y="0"/>
                  <a:pt x="2860" y="0"/>
                  <a:pt x="2666" y="195"/>
                </a:cubicBezTo>
                <a:lnTo>
                  <a:pt x="194" y="2667"/>
                </a:lnTo>
                <a:cubicBezTo>
                  <a:pt x="0" y="2861"/>
                  <a:pt x="65" y="3019"/>
                  <a:pt x="340" y="3019"/>
                </a:cubicBezTo>
                <a:lnTo>
                  <a:pt x="1283" y="3019"/>
                </a:lnTo>
                <a:lnTo>
                  <a:pt x="1283" y="6516"/>
                </a:lnTo>
                <a:cubicBezTo>
                  <a:pt x="1283" y="6625"/>
                  <a:pt x="1372" y="6715"/>
                  <a:pt x="1482" y="6715"/>
                </a:cubicBezTo>
                <a:lnTo>
                  <a:pt x="4553" y="6715"/>
                </a:lnTo>
                <a:cubicBezTo>
                  <a:pt x="4663" y="6715"/>
                  <a:pt x="4752" y="6626"/>
                  <a:pt x="4752" y="6516"/>
                </a:cubicBezTo>
                <a:lnTo>
                  <a:pt x="4752" y="3019"/>
                </a:lnTo>
                <a:lnTo>
                  <a:pt x="5696" y="3019"/>
                </a:lnTo>
                <a:cubicBezTo>
                  <a:pt x="5971" y="3019"/>
                  <a:pt x="6036" y="2861"/>
                  <a:pt x="5842" y="2667"/>
                </a:cubicBezTo>
                <a:lnTo>
                  <a:pt x="3369" y="19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up-arrow_37977"/>
          <p:cNvSpPr/>
          <p:nvPr/>
        </p:nvSpPr>
        <p:spPr>
          <a:xfrm rot="5400000">
            <a:off x="6226175" y="5010150"/>
            <a:ext cx="265430" cy="248920"/>
          </a:xfrm>
          <a:custGeom>
            <a:avLst/>
            <a:gdLst>
              <a:gd name="T0" fmla="*/ 3369 w 6036"/>
              <a:gd name="T1" fmla="*/ 195 h 6715"/>
              <a:gd name="T2" fmla="*/ 2666 w 6036"/>
              <a:gd name="T3" fmla="*/ 195 h 6715"/>
              <a:gd name="T4" fmla="*/ 194 w 6036"/>
              <a:gd name="T5" fmla="*/ 2667 h 6715"/>
              <a:gd name="T6" fmla="*/ 340 w 6036"/>
              <a:gd name="T7" fmla="*/ 3019 h 6715"/>
              <a:gd name="T8" fmla="*/ 1283 w 6036"/>
              <a:gd name="T9" fmla="*/ 3019 h 6715"/>
              <a:gd name="T10" fmla="*/ 1283 w 6036"/>
              <a:gd name="T11" fmla="*/ 6516 h 6715"/>
              <a:gd name="T12" fmla="*/ 1482 w 6036"/>
              <a:gd name="T13" fmla="*/ 6715 h 6715"/>
              <a:gd name="T14" fmla="*/ 4553 w 6036"/>
              <a:gd name="T15" fmla="*/ 6715 h 6715"/>
              <a:gd name="T16" fmla="*/ 4752 w 6036"/>
              <a:gd name="T17" fmla="*/ 6516 h 6715"/>
              <a:gd name="T18" fmla="*/ 4752 w 6036"/>
              <a:gd name="T19" fmla="*/ 3019 h 6715"/>
              <a:gd name="T20" fmla="*/ 5696 w 6036"/>
              <a:gd name="T21" fmla="*/ 3019 h 6715"/>
              <a:gd name="T22" fmla="*/ 5842 w 6036"/>
              <a:gd name="T23" fmla="*/ 2667 h 6715"/>
              <a:gd name="T24" fmla="*/ 3369 w 6036"/>
              <a:gd name="T25" fmla="*/ 195 h 6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36" h="6715">
                <a:moveTo>
                  <a:pt x="3369" y="195"/>
                </a:moveTo>
                <a:cubicBezTo>
                  <a:pt x="3175" y="0"/>
                  <a:pt x="2860" y="0"/>
                  <a:pt x="2666" y="195"/>
                </a:cubicBezTo>
                <a:lnTo>
                  <a:pt x="194" y="2667"/>
                </a:lnTo>
                <a:cubicBezTo>
                  <a:pt x="0" y="2861"/>
                  <a:pt x="65" y="3019"/>
                  <a:pt x="340" y="3019"/>
                </a:cubicBezTo>
                <a:lnTo>
                  <a:pt x="1283" y="3019"/>
                </a:lnTo>
                <a:lnTo>
                  <a:pt x="1283" y="6516"/>
                </a:lnTo>
                <a:cubicBezTo>
                  <a:pt x="1283" y="6625"/>
                  <a:pt x="1372" y="6715"/>
                  <a:pt x="1482" y="6715"/>
                </a:cubicBezTo>
                <a:lnTo>
                  <a:pt x="4553" y="6715"/>
                </a:lnTo>
                <a:cubicBezTo>
                  <a:pt x="4663" y="6715"/>
                  <a:pt x="4752" y="6626"/>
                  <a:pt x="4752" y="6516"/>
                </a:cubicBezTo>
                <a:lnTo>
                  <a:pt x="4752" y="3019"/>
                </a:lnTo>
                <a:lnTo>
                  <a:pt x="5696" y="3019"/>
                </a:lnTo>
                <a:cubicBezTo>
                  <a:pt x="5971" y="3019"/>
                  <a:pt x="6036" y="2861"/>
                  <a:pt x="5842" y="2667"/>
                </a:cubicBezTo>
                <a:lnTo>
                  <a:pt x="3369" y="19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up-arrow_37977"/>
          <p:cNvSpPr/>
          <p:nvPr/>
        </p:nvSpPr>
        <p:spPr>
          <a:xfrm rot="5400000">
            <a:off x="6226175" y="5312410"/>
            <a:ext cx="265430" cy="248920"/>
          </a:xfrm>
          <a:custGeom>
            <a:avLst/>
            <a:gdLst>
              <a:gd name="T0" fmla="*/ 3369 w 6036"/>
              <a:gd name="T1" fmla="*/ 195 h 6715"/>
              <a:gd name="T2" fmla="*/ 2666 w 6036"/>
              <a:gd name="T3" fmla="*/ 195 h 6715"/>
              <a:gd name="T4" fmla="*/ 194 w 6036"/>
              <a:gd name="T5" fmla="*/ 2667 h 6715"/>
              <a:gd name="T6" fmla="*/ 340 w 6036"/>
              <a:gd name="T7" fmla="*/ 3019 h 6715"/>
              <a:gd name="T8" fmla="*/ 1283 w 6036"/>
              <a:gd name="T9" fmla="*/ 3019 h 6715"/>
              <a:gd name="T10" fmla="*/ 1283 w 6036"/>
              <a:gd name="T11" fmla="*/ 6516 h 6715"/>
              <a:gd name="T12" fmla="*/ 1482 w 6036"/>
              <a:gd name="T13" fmla="*/ 6715 h 6715"/>
              <a:gd name="T14" fmla="*/ 4553 w 6036"/>
              <a:gd name="T15" fmla="*/ 6715 h 6715"/>
              <a:gd name="T16" fmla="*/ 4752 w 6036"/>
              <a:gd name="T17" fmla="*/ 6516 h 6715"/>
              <a:gd name="T18" fmla="*/ 4752 w 6036"/>
              <a:gd name="T19" fmla="*/ 3019 h 6715"/>
              <a:gd name="T20" fmla="*/ 5696 w 6036"/>
              <a:gd name="T21" fmla="*/ 3019 h 6715"/>
              <a:gd name="T22" fmla="*/ 5842 w 6036"/>
              <a:gd name="T23" fmla="*/ 2667 h 6715"/>
              <a:gd name="T24" fmla="*/ 3369 w 6036"/>
              <a:gd name="T25" fmla="*/ 195 h 6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36" h="6715">
                <a:moveTo>
                  <a:pt x="3369" y="195"/>
                </a:moveTo>
                <a:cubicBezTo>
                  <a:pt x="3175" y="0"/>
                  <a:pt x="2860" y="0"/>
                  <a:pt x="2666" y="195"/>
                </a:cubicBezTo>
                <a:lnTo>
                  <a:pt x="194" y="2667"/>
                </a:lnTo>
                <a:cubicBezTo>
                  <a:pt x="0" y="2861"/>
                  <a:pt x="65" y="3019"/>
                  <a:pt x="340" y="3019"/>
                </a:cubicBezTo>
                <a:lnTo>
                  <a:pt x="1283" y="3019"/>
                </a:lnTo>
                <a:lnTo>
                  <a:pt x="1283" y="6516"/>
                </a:lnTo>
                <a:cubicBezTo>
                  <a:pt x="1283" y="6625"/>
                  <a:pt x="1372" y="6715"/>
                  <a:pt x="1482" y="6715"/>
                </a:cubicBezTo>
                <a:lnTo>
                  <a:pt x="4553" y="6715"/>
                </a:lnTo>
                <a:cubicBezTo>
                  <a:pt x="4663" y="6715"/>
                  <a:pt x="4752" y="6626"/>
                  <a:pt x="4752" y="6516"/>
                </a:cubicBezTo>
                <a:lnTo>
                  <a:pt x="4752" y="3019"/>
                </a:lnTo>
                <a:lnTo>
                  <a:pt x="5696" y="3019"/>
                </a:lnTo>
                <a:cubicBezTo>
                  <a:pt x="5971" y="3019"/>
                  <a:pt x="6036" y="2861"/>
                  <a:pt x="5842" y="2667"/>
                </a:cubicBezTo>
                <a:lnTo>
                  <a:pt x="3369" y="19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8" name="up-arrow_37977"/>
          <p:cNvSpPr/>
          <p:nvPr/>
        </p:nvSpPr>
        <p:spPr>
          <a:xfrm rot="5400000">
            <a:off x="6226175" y="5633085"/>
            <a:ext cx="265430" cy="248920"/>
          </a:xfrm>
          <a:custGeom>
            <a:avLst/>
            <a:gdLst>
              <a:gd name="T0" fmla="*/ 3369 w 6036"/>
              <a:gd name="T1" fmla="*/ 195 h 6715"/>
              <a:gd name="T2" fmla="*/ 2666 w 6036"/>
              <a:gd name="T3" fmla="*/ 195 h 6715"/>
              <a:gd name="T4" fmla="*/ 194 w 6036"/>
              <a:gd name="T5" fmla="*/ 2667 h 6715"/>
              <a:gd name="T6" fmla="*/ 340 w 6036"/>
              <a:gd name="T7" fmla="*/ 3019 h 6715"/>
              <a:gd name="T8" fmla="*/ 1283 w 6036"/>
              <a:gd name="T9" fmla="*/ 3019 h 6715"/>
              <a:gd name="T10" fmla="*/ 1283 w 6036"/>
              <a:gd name="T11" fmla="*/ 6516 h 6715"/>
              <a:gd name="T12" fmla="*/ 1482 w 6036"/>
              <a:gd name="T13" fmla="*/ 6715 h 6715"/>
              <a:gd name="T14" fmla="*/ 4553 w 6036"/>
              <a:gd name="T15" fmla="*/ 6715 h 6715"/>
              <a:gd name="T16" fmla="*/ 4752 w 6036"/>
              <a:gd name="T17" fmla="*/ 6516 h 6715"/>
              <a:gd name="T18" fmla="*/ 4752 w 6036"/>
              <a:gd name="T19" fmla="*/ 3019 h 6715"/>
              <a:gd name="T20" fmla="*/ 5696 w 6036"/>
              <a:gd name="T21" fmla="*/ 3019 h 6715"/>
              <a:gd name="T22" fmla="*/ 5842 w 6036"/>
              <a:gd name="T23" fmla="*/ 2667 h 6715"/>
              <a:gd name="T24" fmla="*/ 3369 w 6036"/>
              <a:gd name="T25" fmla="*/ 195 h 6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36" h="6715">
                <a:moveTo>
                  <a:pt x="3369" y="195"/>
                </a:moveTo>
                <a:cubicBezTo>
                  <a:pt x="3175" y="0"/>
                  <a:pt x="2860" y="0"/>
                  <a:pt x="2666" y="195"/>
                </a:cubicBezTo>
                <a:lnTo>
                  <a:pt x="194" y="2667"/>
                </a:lnTo>
                <a:cubicBezTo>
                  <a:pt x="0" y="2861"/>
                  <a:pt x="65" y="3019"/>
                  <a:pt x="340" y="3019"/>
                </a:cubicBezTo>
                <a:lnTo>
                  <a:pt x="1283" y="3019"/>
                </a:lnTo>
                <a:lnTo>
                  <a:pt x="1283" y="6516"/>
                </a:lnTo>
                <a:cubicBezTo>
                  <a:pt x="1283" y="6625"/>
                  <a:pt x="1372" y="6715"/>
                  <a:pt x="1482" y="6715"/>
                </a:cubicBezTo>
                <a:lnTo>
                  <a:pt x="4553" y="6715"/>
                </a:lnTo>
                <a:cubicBezTo>
                  <a:pt x="4663" y="6715"/>
                  <a:pt x="4752" y="6626"/>
                  <a:pt x="4752" y="6516"/>
                </a:cubicBezTo>
                <a:lnTo>
                  <a:pt x="4752" y="3019"/>
                </a:lnTo>
                <a:lnTo>
                  <a:pt x="5696" y="3019"/>
                </a:lnTo>
                <a:cubicBezTo>
                  <a:pt x="5971" y="3019"/>
                  <a:pt x="6036" y="2861"/>
                  <a:pt x="5842" y="2667"/>
                </a:cubicBezTo>
                <a:lnTo>
                  <a:pt x="3369" y="19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53;#407148;#35163;#104706;#400380;#159300;#146221;#400466;#402454;#399965;#399965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d3376d0b-66a9-4bfb-968a-24431b719c19}"/>
  <p:tag name="TABLE_ENDDRAG_ORIGIN_RECT" val="578*104"/>
  <p:tag name="TABLE_ENDDRAG_RECT" val="125*184*578*10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53;#407148;#35163;#104706;#400380;#159300;#146221;#400466;#402454;#399965;#399965;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F38558"/>
      </a:accent1>
      <a:accent2>
        <a:srgbClr val="F1B631"/>
      </a:accent2>
      <a:accent3>
        <a:srgbClr val="5A6C90"/>
      </a:accent3>
      <a:accent4>
        <a:srgbClr val="434F5A"/>
      </a:accent4>
      <a:accent5>
        <a:srgbClr val="A5A5A5"/>
      </a:accent5>
      <a:accent6>
        <a:srgbClr val="44546A"/>
      </a:accent6>
      <a:hlink>
        <a:srgbClr val="F38558"/>
      </a:hlink>
      <a:folHlink>
        <a:srgbClr val="BFBFBF"/>
      </a:folHlink>
    </a:clrScheme>
    <a:fontScheme name="自定义 2">
      <a:majorFont>
        <a:latin typeface="思源黑体"/>
        <a:ea typeface="等线 Light"/>
        <a:cs typeface=""/>
      </a:majorFont>
      <a:minorFont>
        <a:latin typeface="思源黑体"/>
        <a:ea typeface="等线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25EFF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rgbClr val="666666"/>
            </a:solidFill>
            <a:latin typeface="Alibaba PuHuiTi" panose="00020600040101010101" pitchFamily="18" charset="-122"/>
            <a:ea typeface="Alibaba PuHuiTi" panose="00020600040101010101" pitchFamily="18" charset="-122"/>
            <a:cs typeface="Alibaba PuHuiTi" panose="00020600040101010101" pitchFamily="18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253</Words>
  <Application>Microsoft Office PowerPoint</Application>
  <PresentationFormat>宽屏</PresentationFormat>
  <Paragraphs>49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思源黑体</vt:lpstr>
      <vt:lpstr>思源黑体 CN Bold</vt:lpstr>
      <vt:lpstr>思源黑体 CN Regular</vt:lpstr>
      <vt:lpstr>微软雅黑</vt:lpstr>
      <vt:lpstr>Arial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徐 峰</dc:creator>
  <cp:lastModifiedBy>Shen Cindy</cp:lastModifiedBy>
  <cp:revision>3012</cp:revision>
  <cp:lastPrinted>2021-07-06T06:04:00Z</cp:lastPrinted>
  <dcterms:created xsi:type="dcterms:W3CDTF">2021-07-01T06:19:00Z</dcterms:created>
  <dcterms:modified xsi:type="dcterms:W3CDTF">2021-09-09T03:04:21Z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8532F31F75C949EFB4ACCD16B8FB9927</vt:lpwstr>
  </property>
</Properties>
</file>