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97" r:id="rId2"/>
    <p:sldId id="480" r:id="rId3"/>
    <p:sldId id="481" r:id="rId4"/>
    <p:sldId id="502" r:id="rId5"/>
    <p:sldId id="1078" r:id="rId6"/>
    <p:sldId id="737" r:id="rId7"/>
    <p:sldId id="79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D32"/>
    <a:srgbClr val="FFFFFF"/>
    <a:srgbClr val="35BFAB"/>
    <a:srgbClr val="6ED7C8"/>
    <a:srgbClr val="333F50"/>
    <a:srgbClr val="44546A"/>
    <a:srgbClr val="E3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39" autoAdjust="0"/>
  </p:normalViewPr>
  <p:slideViewPr>
    <p:cSldViewPr snapToGrid="0">
      <p:cViewPr>
        <p:scale>
          <a:sx n="90" d="100"/>
          <a:sy n="9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CB3D-F349-4DE5-BEA1-6BA97747FD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61A1-40FE-4BA8-95D0-B68E2FFF79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B61A1-40FE-4BA8-95D0-B68E2FFF79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665898-6325-430C-A691-A7AEEB1A97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67878A-8D6F-D24A-8506-C92F0A2AE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1976D-6100-44B7-9A21-AD4A3CF4F3CE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172E71-CA9A-5B48-9FDB-7CE73722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0726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>
                <a:latin typeface="+mj-lt"/>
              </a:defRPr>
            </a:lvl1pPr>
          </a:lstStyle>
          <a:p>
            <a:r>
              <a:rPr lang="en-US" noProof="0" dirty="0"/>
              <a:t>Click to add </a:t>
            </a:r>
            <a:r>
              <a:rPr lang="en-US" altLang="zh-CN" noProof="0" dirty="0"/>
              <a:t>page </a:t>
            </a:r>
            <a:r>
              <a:rPr lang="en-US" noProof="0" dirty="0"/>
              <a:t>title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pattFill prst="pct5">
          <a:fgClr>
            <a:schemeClr val="bg1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ṩḻíḓè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blipFill>
            <a:blip r:embed="rId2"/>
            <a:stretch>
              <a:fillRect t="-12310" b="-12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íṩļiḓé"/>
          <p:cNvSpPr/>
          <p:nvPr userDrawn="1"/>
        </p:nvSpPr>
        <p:spPr>
          <a:xfrm>
            <a:off x="0" y="0"/>
            <a:ext cx="5678713" cy="6858000"/>
          </a:xfrm>
          <a:prstGeom prst="roundRect">
            <a:avLst>
              <a:gd name="adj" fmla="val 0"/>
            </a:avLst>
          </a:prstGeom>
          <a:solidFill>
            <a:srgbClr val="52546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ïṥḻïdé"/>
          <p:cNvSpPr/>
          <p:nvPr userDrawn="1"/>
        </p:nvSpPr>
        <p:spPr>
          <a:xfrm>
            <a:off x="3586916" y="0"/>
            <a:ext cx="8605084" cy="6858000"/>
          </a:xfrm>
          <a:prstGeom prst="roundRect">
            <a:avLst>
              <a:gd name="adj" fmla="val 0"/>
            </a:avLst>
          </a:prstGeom>
          <a:pattFill prst="pct90">
            <a:fgClr>
              <a:srgbClr val="151D3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/>
          </a:p>
        </p:txBody>
      </p:sp>
      <p:pic>
        <p:nvPicPr>
          <p:cNvPr id="21" name="图片 20" descr="0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9090A">
                  <a:alpha val="4706"/>
                </a:srgbClr>
              </a:clrFrom>
              <a:clrTo>
                <a:srgbClr val="09090A">
                  <a:alpha val="4706"/>
                  <a:alpha val="0"/>
                </a:srgbClr>
              </a:clrTo>
            </a:clrChange>
          </a:blip>
          <a:srcRect l="11174" b="10648"/>
          <a:stretch>
            <a:fillRect/>
          </a:stretch>
        </p:blipFill>
        <p:spPr>
          <a:xfrm>
            <a:off x="1384465" y="440690"/>
            <a:ext cx="3679190" cy="6417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2" y="1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</a:pPr>
            <a:endParaRPr lang="en-US" sz="2470" b="0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1" y="365127"/>
            <a:ext cx="11443567" cy="798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0" b="0" i="0">
                <a:latin typeface="+mj-lt"/>
                <a:ea typeface="BentonSans Medium" charset="0"/>
                <a:cs typeface="BentonSans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84191" y="1109663"/>
            <a:ext cx="11444287" cy="576262"/>
          </a:xfrm>
        </p:spPr>
        <p:txBody>
          <a:bodyPr>
            <a:normAutofit/>
          </a:bodyPr>
          <a:lstStyle>
            <a:lvl1pPr marL="0" indent="0">
              <a:buNone/>
              <a:defRPr sz="1060" baseline="0">
                <a:latin typeface="+mj-lt"/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idx="1"/>
          </p:nvPr>
        </p:nvSpPr>
        <p:spPr>
          <a:xfrm>
            <a:off x="502023" y="1825626"/>
            <a:ext cx="10515600" cy="424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620" imgH="7620" progId="TCLayout.ActiveDocument.1">
                  <p:embed/>
                </p:oleObj>
              </mc:Choice>
              <mc:Fallback>
                <p:oleObj name="think-cell Slide" r:id="rId3" imgW="7620" imgH="7620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25593" y="6457954"/>
            <a:ext cx="2844800" cy="1809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B88E084-2F57-4700-BFDB-105C9B3C3B3D}" type="slidenum">
              <a:rPr lang="en-US" smtClean="0">
                <a:solidFill>
                  <a:srgbClr val="008576"/>
                </a:solidFill>
              </a:rPr>
              <a:t>‹#›</a:t>
            </a:fld>
            <a:endParaRPr lang="en-US" dirty="0">
              <a:solidFill>
                <a:srgbClr val="00857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No Tit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84189" y="1814513"/>
            <a:ext cx="11131550" cy="41719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1130830" cy="698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84188" y="1109663"/>
            <a:ext cx="11131551" cy="576262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12700" imgH="12700" progId="TCLayout.ActiveDocument.1">
                  <p:embed/>
                </p:oleObj>
              </mc:Choice>
              <mc:Fallback>
                <p:oleObj name="think-cell Slide" r:id="rId10" imgW="12700" imgH="12700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211667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6000"/>
              </a:lnSpc>
              <a:buFont typeface="Wingdings 2" panose="05020102010507070707" pitchFamily="18" charset="2"/>
              <a:buNone/>
            </a:pPr>
            <a:endParaRPr lang="en-US" sz="2000" b="0" i="0" baseline="0" dirty="0">
              <a:solidFill>
                <a:schemeClr val="bg1"/>
              </a:solidFill>
              <a:latin typeface="Verdana" panose="020B0604030504040204" pitchFamily="34" charset="0"/>
              <a:ea typeface="华文细黑" panose="02010600040101010101" pitchFamily="2" charset="-122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add </a:t>
            </a:r>
            <a:r>
              <a:rPr lang="en-US" altLang="zh-CN" noProof="0" dirty="0"/>
              <a:t>page </a:t>
            </a:r>
            <a:r>
              <a:rPr lang="en-US" noProof="0" dirty="0"/>
              <a:t>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530" indent="-17653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235" indent="-17653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65" indent="-176530" algn="l" defTabSz="79883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65" indent="-17653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7.xml"/><Relationship Id="rId7" Type="http://schemas.openxmlformats.org/officeDocument/2006/relationships/oleObject" Target="../embeddings/oleObject7.bin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799" y="6457950"/>
            <a:ext cx="2988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zh-CN" altLang="en-US" sz="1200" b="1" i="1" dirty="0">
                <a:solidFill>
                  <a:schemeClr val="bg1"/>
                </a:solidFill>
              </a:rPr>
              <a:t>版权所有，不可作商业用途传播，违者必究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50523" y="2332990"/>
            <a:ext cx="5269230" cy="1846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阿宝姐独家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项目管理 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实用模板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643662" y="383428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	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0033" y="353695"/>
            <a:ext cx="4051935" cy="334010"/>
          </a:xfrm>
        </p:spPr>
        <p:txBody>
          <a:bodyPr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#1——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项目人员管控架构图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1" name="Straight Connector 170"/>
          <p:cNvCxnSpPr>
            <a:stCxn id="172" idx="2"/>
            <a:endCxn id="173" idx="0"/>
          </p:cNvCxnSpPr>
          <p:nvPr/>
        </p:nvCxnSpPr>
        <p:spPr>
          <a:xfrm flipH="1">
            <a:off x="6513858" y="1471924"/>
            <a:ext cx="5080" cy="21399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72" name="TextBox 171"/>
          <p:cNvSpPr txBox="1"/>
          <p:nvPr/>
        </p:nvSpPr>
        <p:spPr bwMode="gray">
          <a:xfrm>
            <a:off x="4553585" y="987425"/>
            <a:ext cx="3930015" cy="48450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73" name="TextBox 172"/>
          <p:cNvSpPr txBox="1"/>
          <p:nvPr/>
        </p:nvSpPr>
        <p:spPr bwMode="gray">
          <a:xfrm>
            <a:off x="4544060" y="1685925"/>
            <a:ext cx="3939540" cy="224790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项目管理办公室</a:t>
            </a:r>
          </a:p>
        </p:txBody>
      </p:sp>
      <p:sp>
        <p:nvSpPr>
          <p:cNvPr id="174" name="TextBox 29"/>
          <p:cNvSpPr txBox="1"/>
          <p:nvPr/>
        </p:nvSpPr>
        <p:spPr bwMode="gray">
          <a:xfrm>
            <a:off x="4544695" y="828675"/>
            <a:ext cx="3949065" cy="235585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高管委员会</a:t>
            </a:r>
          </a:p>
        </p:txBody>
      </p:sp>
      <p:sp>
        <p:nvSpPr>
          <p:cNvPr id="175" name="TextBox 174"/>
          <p:cNvSpPr txBox="1"/>
          <p:nvPr/>
        </p:nvSpPr>
        <p:spPr bwMode="gray">
          <a:xfrm>
            <a:off x="4553585" y="1910080"/>
            <a:ext cx="3928110" cy="382905"/>
          </a:xfrm>
          <a:prstGeom prst="rect">
            <a:avLst/>
          </a:prstGeom>
          <a:solidFill>
            <a:srgbClr val="FFFFFF"/>
          </a:solidFill>
          <a:ln w="3175">
            <a:solidFill>
              <a:srgbClr val="333F50"/>
            </a:solidFill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1634929" y="5030160"/>
            <a:ext cx="4724269" cy="1374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 bwMode="gray">
          <a:xfrm>
            <a:off x="2572268" y="2511047"/>
            <a:ext cx="3795662" cy="264644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45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子项目1</a:t>
            </a:r>
          </a:p>
        </p:txBody>
      </p:sp>
      <p:sp>
        <p:nvSpPr>
          <p:cNvPr id="178" name="TextBox 177"/>
          <p:cNvSpPr txBox="1"/>
          <p:nvPr/>
        </p:nvSpPr>
        <p:spPr bwMode="gray">
          <a:xfrm>
            <a:off x="6961364" y="2511046"/>
            <a:ext cx="4090088" cy="264959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t" anchorCtr="0">
            <a:noAutofit/>
          </a:bodyPr>
          <a:lstStyle/>
          <a:p>
            <a:pPr marL="0" lvl="1" algn="ctr" defTabSz="685800">
              <a:spcBef>
                <a:spcPts val="0"/>
              </a:spcBef>
              <a:spcAft>
                <a:spcPts val="45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子项目2</a:t>
            </a:r>
          </a:p>
        </p:txBody>
      </p:sp>
      <p:sp>
        <p:nvSpPr>
          <p:cNvPr id="179" name="TextBox 178"/>
          <p:cNvSpPr txBox="1"/>
          <p:nvPr/>
        </p:nvSpPr>
        <p:spPr bwMode="gray">
          <a:xfrm>
            <a:off x="4443189" y="548410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625373" y="5058311"/>
            <a:ext cx="1763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1643662" y="3435662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1000" b="1" kern="0" dirty="0">
                <a:solidFill>
                  <a:prstClr val="black"/>
                </a:solidFill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1643662" y="303703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	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1634929" y="4232912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1000" b="1" kern="0" dirty="0">
                <a:solidFill>
                  <a:prstClr val="black"/>
                </a:solidFill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1634929" y="4631537"/>
            <a:ext cx="4724269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27000" tIns="27000" rIns="0" bIns="0" numCol="1" anchor="ctr" anchorCtr="0" compatLnSpc="1"/>
          <a:lstStyle/>
          <a:p>
            <a:pPr marL="0" marR="0" lvl="0" indent="0" algn="l" defTabSz="457200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r>
              <a:rPr lang="zh-CN" altLang="en-US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业务条线</a:t>
            </a:r>
            <a:r>
              <a:rPr lang="en-US" altLang="zh-CN" sz="1000" b="1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Calibri" panose="020F0502020204030204" pitchFamily="34" charset="0"/>
              </a:rPr>
              <a:t>xxx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      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Calibri" panose="020F0502020204030204" pitchFamily="34" charset="0"/>
              </a:rPr>
              <a:t>xxx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 bwMode="gray">
          <a:xfrm>
            <a:off x="4443189" y="4620519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86" name="TextBox 185"/>
          <p:cNvSpPr txBox="1"/>
          <p:nvPr/>
        </p:nvSpPr>
        <p:spPr bwMode="gray">
          <a:xfrm>
            <a:off x="4451922" y="303596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87" name="TextBox 186"/>
          <p:cNvSpPr txBox="1"/>
          <p:nvPr/>
        </p:nvSpPr>
        <p:spPr bwMode="gray">
          <a:xfrm>
            <a:off x="4451922" y="34322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88" name="TextBox 187"/>
          <p:cNvSpPr txBox="1"/>
          <p:nvPr/>
        </p:nvSpPr>
        <p:spPr bwMode="gray">
          <a:xfrm>
            <a:off x="4443189" y="4193475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6418774" y="3043782"/>
            <a:ext cx="4724269" cy="33299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miter lim="800000"/>
          </a:ln>
        </p:spPr>
        <p:txBody>
          <a:bodyPr vert="horz" wrap="square" lIns="108000" tIns="27000" rIns="0" bIns="0" numCol="1" anchor="ctr" anchorCtr="0" compatLnSpc="1"/>
          <a:lstStyle/>
          <a:p>
            <a:pPr marL="0" marR="0" lvl="0" indent="0" algn="l" defTabSz="633095" rtl="0" eaLnBrk="1" fontAlgn="auto" latinLnBrk="0" hangingPunct="1">
              <a:lnSpc>
                <a:spcPts val="69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990600" algn="l"/>
              </a:tabLst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 bwMode="gray">
          <a:xfrm>
            <a:off x="8700482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5" name="TextBox 194"/>
          <p:cNvSpPr txBox="1"/>
          <p:nvPr/>
        </p:nvSpPr>
        <p:spPr bwMode="gray">
          <a:xfrm>
            <a:off x="7493419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7" name="TextBox 196"/>
          <p:cNvSpPr txBox="1"/>
          <p:nvPr/>
        </p:nvSpPr>
        <p:spPr bwMode="gray">
          <a:xfrm>
            <a:off x="9901389" y="2926090"/>
            <a:ext cx="1100313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9" name="TextBox 198"/>
          <p:cNvSpPr txBox="1"/>
          <p:nvPr/>
        </p:nvSpPr>
        <p:spPr bwMode="gray">
          <a:xfrm>
            <a:off x="8782193" y="4499454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01" name="TextBox 200"/>
          <p:cNvSpPr txBox="1"/>
          <p:nvPr/>
        </p:nvSpPr>
        <p:spPr bwMode="gray">
          <a:xfrm>
            <a:off x="7578577" y="4504153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cxnSp>
        <p:nvCxnSpPr>
          <p:cNvPr id="203" name="Elbow Connector 202"/>
          <p:cNvCxnSpPr>
            <a:stCxn id="175" idx="2"/>
            <a:endCxn id="177" idx="0"/>
          </p:cNvCxnSpPr>
          <p:nvPr/>
        </p:nvCxnSpPr>
        <p:spPr>
          <a:xfrm rot="5400000">
            <a:off x="5385118" y="1378268"/>
            <a:ext cx="217805" cy="204724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175" idx="2"/>
            <a:endCxn id="178" idx="0"/>
          </p:cNvCxnSpPr>
          <p:nvPr/>
        </p:nvCxnSpPr>
        <p:spPr>
          <a:xfrm rot="5400000" flipV="1">
            <a:off x="7653338" y="1157288"/>
            <a:ext cx="217805" cy="248920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 bwMode="gray">
          <a:xfrm>
            <a:off x="5407238" y="2926090"/>
            <a:ext cx="848781" cy="344790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 bwMode="gray">
          <a:xfrm>
            <a:off x="5420460" y="548410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2" name="TextBox 211"/>
          <p:cNvSpPr txBox="1"/>
          <p:nvPr/>
        </p:nvSpPr>
        <p:spPr bwMode="gray">
          <a:xfrm>
            <a:off x="5420460" y="4620519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3" name="TextBox 212"/>
          <p:cNvSpPr txBox="1"/>
          <p:nvPr/>
        </p:nvSpPr>
        <p:spPr bwMode="gray">
          <a:xfrm>
            <a:off x="5429193" y="3035961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4" name="TextBox 213"/>
          <p:cNvSpPr txBox="1"/>
          <p:nvPr/>
        </p:nvSpPr>
        <p:spPr bwMode="gray">
          <a:xfrm>
            <a:off x="5429193" y="34322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5" name="TextBox 214"/>
          <p:cNvSpPr txBox="1"/>
          <p:nvPr/>
        </p:nvSpPr>
        <p:spPr bwMode="gray">
          <a:xfrm>
            <a:off x="5291194" y="4193475"/>
            <a:ext cx="950126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6" name="TextBox 215"/>
          <p:cNvSpPr txBox="1"/>
          <p:nvPr/>
        </p:nvSpPr>
        <p:spPr bwMode="gray">
          <a:xfrm>
            <a:off x="9979135" y="4499453"/>
            <a:ext cx="1015155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8" name="TextBox 217"/>
          <p:cNvSpPr txBox="1"/>
          <p:nvPr/>
        </p:nvSpPr>
        <p:spPr bwMode="gray">
          <a:xfrm>
            <a:off x="2243701" y="987414"/>
            <a:ext cx="2033280" cy="48451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/>
            </a:solidFill>
            <a:prstDash val="dash"/>
          </a:ln>
        </p:spPr>
        <p:txBody>
          <a:bodyPr vert="horz" wrap="square" lIns="0" tIns="0" rIns="0" bIns="0" rtlCol="0" anchor="ctr">
            <a:noAutofit/>
          </a:bodyPr>
          <a:lstStyle/>
          <a:p>
            <a:pPr marL="457200" marR="0" lvl="2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19" name="TextBox 29"/>
          <p:cNvSpPr txBox="1"/>
          <p:nvPr/>
        </p:nvSpPr>
        <p:spPr bwMode="gray">
          <a:xfrm>
            <a:off x="2247900" y="828675"/>
            <a:ext cx="2038350" cy="235585"/>
          </a:xfrm>
          <a:prstGeom prst="rect">
            <a:avLst/>
          </a:prstGeom>
          <a:solidFill>
            <a:srgbClr val="333F50"/>
          </a:solidFill>
          <a:ln w="19050">
            <a:noFill/>
          </a:ln>
        </p:spPr>
        <p:txBody>
          <a:bodyPr vert="horz" wrap="square" lIns="27000" tIns="0" rIns="27000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质量控制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20" name="Elbow Connector 219"/>
          <p:cNvCxnSpPr>
            <a:stCxn id="218" idx="2"/>
            <a:endCxn id="173" idx="0"/>
          </p:cNvCxnSpPr>
          <p:nvPr/>
        </p:nvCxnSpPr>
        <p:spPr>
          <a:xfrm rot="5400000" flipV="1">
            <a:off x="4779963" y="-47942"/>
            <a:ext cx="213995" cy="325374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45326" y="3794439"/>
            <a:ext cx="16981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5327199" y="3807861"/>
            <a:ext cx="950126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60" name="TextBox 59"/>
          <p:cNvSpPr txBox="1"/>
          <p:nvPr/>
        </p:nvSpPr>
        <p:spPr bwMode="gray">
          <a:xfrm>
            <a:off x="4443189" y="3807860"/>
            <a:ext cx="764773" cy="3621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  <p:sp>
        <p:nvSpPr>
          <p:cNvPr id="4" name="TextBox 204"/>
          <p:cNvSpPr txBox="1"/>
          <p:nvPr/>
        </p:nvSpPr>
        <p:spPr bwMode="gray">
          <a:xfrm>
            <a:off x="2574925" y="2926080"/>
            <a:ext cx="1711325" cy="344805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7" name="TextBox 205"/>
          <p:cNvSpPr txBox="1"/>
          <p:nvPr/>
        </p:nvSpPr>
        <p:spPr bwMode="gray">
          <a:xfrm>
            <a:off x="4394834" y="2926089"/>
            <a:ext cx="901500" cy="344790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txBody>
          <a:bodyPr vert="horz" wrap="square" lIns="24923" tIns="0" rIns="24923" bIns="0" rtlCol="0" anchor="ctr">
            <a:noAutofit/>
          </a:bodyPr>
          <a:lstStyle/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r>
              <a:rPr kumimoji="0" lang="en-US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1" indent="0" algn="ctr" defTabSz="633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5"/>
              </a:spcAft>
              <a:buClrTx/>
              <a:buSzTx/>
              <a:buFontTx/>
              <a:buNone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 bwMode="gray">
          <a:xfrm>
            <a:off x="8854440" y="2832735"/>
            <a:ext cx="842645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6" name="Rectangle 195"/>
          <p:cNvSpPr/>
          <p:nvPr/>
        </p:nvSpPr>
        <p:spPr bwMode="gray">
          <a:xfrm>
            <a:off x="7724775" y="2832735"/>
            <a:ext cx="687070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8" name="Rectangle 197"/>
          <p:cNvSpPr/>
          <p:nvPr/>
        </p:nvSpPr>
        <p:spPr bwMode="gray">
          <a:xfrm>
            <a:off x="10055225" y="2832735"/>
            <a:ext cx="842645" cy="23050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Rectangle 207"/>
          <p:cNvSpPr/>
          <p:nvPr/>
        </p:nvSpPr>
        <p:spPr bwMode="gray">
          <a:xfrm>
            <a:off x="4463415" y="2832735"/>
            <a:ext cx="720090" cy="22796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0" tIns="88900" rIns="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9" name="Rectangle 208"/>
          <p:cNvSpPr/>
          <p:nvPr/>
        </p:nvSpPr>
        <p:spPr bwMode="gray">
          <a:xfrm>
            <a:off x="3178810" y="2832735"/>
            <a:ext cx="687070" cy="18732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sp>
        <p:nvSpPr>
          <p:cNvPr id="210" name="Rectangle 209"/>
          <p:cNvSpPr/>
          <p:nvPr/>
        </p:nvSpPr>
        <p:spPr bwMode="gray">
          <a:xfrm>
            <a:off x="5495290" y="2832735"/>
            <a:ext cx="612140" cy="187325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0" tIns="88900" rIns="0" bIns="889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参与方</a:t>
            </a:r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995" y="1271270"/>
            <a:ext cx="2633345" cy="55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周会议：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  <a:p>
            <a:pPr marL="214630" marR="0" lvl="0" indent="-21463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月会议：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9935" y="4399915"/>
            <a:ext cx="2606675" cy="26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Pct val="100000"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xxx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5945" y="4236720"/>
            <a:ext cx="2663825" cy="12331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230" y="4058920"/>
            <a:ext cx="2280920" cy="368300"/>
          </a:xfrm>
          <a:prstGeom prst="rect">
            <a:avLst/>
          </a:prstGeom>
          <a:solidFill>
            <a:srgbClr val="333F50"/>
          </a:solidFill>
        </p:spPr>
        <p:txBody>
          <a:bodyPr wrap="square" rtlCol="0">
            <a:spAutoFit/>
          </a:bodyPr>
          <a:lstStyle/>
          <a:p>
            <a:pPr lvl="0" algn="l" defTabSz="3429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按需举办会议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5945" y="1048385"/>
            <a:ext cx="2661285" cy="28314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7055" y="920750"/>
            <a:ext cx="2007870" cy="368300"/>
          </a:xfrm>
          <a:prstGeom prst="rect">
            <a:avLst/>
          </a:prstGeom>
          <a:solidFill>
            <a:srgbClr val="333F50"/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常规会议</a:t>
            </a:r>
          </a:p>
        </p:txBody>
      </p:sp>
      <p:sp>
        <p:nvSpPr>
          <p:cNvPr id="62" name="Isosceles Triangle 61"/>
          <p:cNvSpPr/>
          <p:nvPr/>
        </p:nvSpPr>
        <p:spPr>
          <a:xfrm rot="5400000">
            <a:off x="2891334" y="4862396"/>
            <a:ext cx="976350" cy="146440"/>
          </a:xfrm>
          <a:prstGeom prst="triangle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3" name="Isosceles Triangle 62"/>
          <p:cNvSpPr/>
          <p:nvPr/>
        </p:nvSpPr>
        <p:spPr>
          <a:xfrm rot="5400000">
            <a:off x="2183538" y="2475870"/>
            <a:ext cx="2391941" cy="146440"/>
          </a:xfrm>
          <a:prstGeom prst="triangle">
            <a:avLst/>
          </a:prstGeom>
          <a:gradFill>
            <a:gsLst>
              <a:gs pos="1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16159" y="5105368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更新进度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16159" y="4604453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条线内部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16159" y="4848501"/>
            <a:ext cx="184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跨部门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365808" y="4195403"/>
            <a:ext cx="0" cy="4331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36325" y="4200962"/>
            <a:ext cx="0" cy="4331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auto">
          <a:xfrm>
            <a:off x="4482807" y="4667568"/>
            <a:ext cx="5224304" cy="62142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按需举办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835019" y="4871508"/>
            <a:ext cx="247826" cy="195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35019" y="5104545"/>
            <a:ext cx="247826" cy="19537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835019" y="4624490"/>
            <a:ext cx="247826" cy="19537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4474225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周一</a:t>
            </a:r>
          </a:p>
        </p:txBody>
      </p:sp>
      <p:sp>
        <p:nvSpPr>
          <p:cNvPr id="74" name="Rectangle 73"/>
          <p:cNvSpPr/>
          <p:nvPr/>
        </p:nvSpPr>
        <p:spPr bwMode="gray">
          <a:xfrm>
            <a:off x="5651099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周二</a:t>
            </a:r>
          </a:p>
        </p:txBody>
      </p:sp>
      <p:sp>
        <p:nvSpPr>
          <p:cNvPr id="75" name="Rectangle 74"/>
          <p:cNvSpPr/>
          <p:nvPr/>
        </p:nvSpPr>
        <p:spPr bwMode="gray">
          <a:xfrm>
            <a:off x="6827973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周三</a:t>
            </a:r>
          </a:p>
        </p:txBody>
      </p:sp>
      <p:sp>
        <p:nvSpPr>
          <p:cNvPr id="76" name="Rectangle 75"/>
          <p:cNvSpPr/>
          <p:nvPr/>
        </p:nvSpPr>
        <p:spPr bwMode="gray">
          <a:xfrm>
            <a:off x="8004847" y="1048426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周四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9181719" y="1048425"/>
            <a:ext cx="1147566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周五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470044" y="3358157"/>
            <a:ext cx="1147566" cy="805200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470044" y="2424257"/>
            <a:ext cx="1117357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gray">
          <a:xfrm>
            <a:off x="10359638" y="1048426"/>
            <a:ext cx="1172761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月度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gray">
          <a:xfrm>
            <a:off x="3491365" y="33581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职能团队</a:t>
            </a: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gray">
          <a:xfrm>
            <a:off x="3491365" y="24242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项目管理</a:t>
            </a:r>
          </a:p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办公室</a:t>
            </a: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gray">
          <a:xfrm>
            <a:off x="3491365" y="1490357"/>
            <a:ext cx="946612" cy="805200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>
            <a:noAutofit/>
          </a:bodyPr>
          <a:lstStyle/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高管</a:t>
            </a:r>
            <a:endParaRPr lang="en-US" altLang="zh-CN" sz="1400" b="1" kern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  <a:sym typeface="+mn-ea"/>
            </a:endParaRPr>
          </a:p>
          <a:p>
            <a:pPr lvl="0" algn="ctr" defTabSz="6858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b="1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  <a:sym typeface="+mn-ea"/>
              </a:rPr>
              <a:t>委员会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6825882" y="3352280"/>
            <a:ext cx="1147566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0359640" y="1490357"/>
            <a:ext cx="1172761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9181719" y="2424257"/>
            <a:ext cx="1147566" cy="8052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459385" y="1490357"/>
            <a:ext cx="5869900" cy="80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按需举办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502363" y="2359907"/>
            <a:ext cx="79398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23285" y="3293806"/>
            <a:ext cx="79398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 bwMode="gray">
          <a:xfrm>
            <a:off x="3496919" y="1048426"/>
            <a:ext cx="946612" cy="338006"/>
          </a:xfrm>
          <a:prstGeom prst="rect">
            <a:avLst/>
          </a:prstGeom>
          <a:solidFill>
            <a:srgbClr val="333F50"/>
          </a:solidFill>
          <a:ln w="19050" algn="ctr">
            <a:noFill/>
            <a:miter lim="800000"/>
          </a:ln>
        </p:spPr>
        <p:txBody>
          <a:bodyPr wrap="square" lIns="66675" tIns="66675" rIns="66675" bIns="6667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gray">
          <a:xfrm>
            <a:off x="3542925" y="4669397"/>
            <a:ext cx="830566" cy="6301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相关人</a:t>
            </a:r>
            <a:endParaRPr kumimoji="0" lang="en-US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405135" y="4269417"/>
            <a:ext cx="1200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风险与问题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557661" y="4266702"/>
            <a:ext cx="1200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+mn-cs"/>
              </a:rPr>
              <a:t>风险与问题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576095" y="5604168"/>
            <a:ext cx="10956304" cy="777582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" tIns="34290" rIns="13716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备注：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10359638" y="2424257"/>
            <a:ext cx="1172761" cy="173910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003802" y="2424258"/>
            <a:ext cx="1147566" cy="173909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4290" rIns="72000" bIns="34290" numCol="1" rtlCol="0" anchor="ctr" anchorCtr="0" compatLnSpc="1"/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会议名称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000" b="1" i="1" kern="0" dirty="0">
                <a:solidFill>
                  <a:srgbClr val="000000"/>
                </a:solidFill>
                <a:latin typeface="Verdana" panose="020B0604030504040204"/>
                <a:ea typeface="华文细黑" panose="02010600040101010101" pitchFamily="2" charset="-122"/>
                <a:cs typeface="Segoe UI" panose="020B0502040204020203" pitchFamily="34" charset="0"/>
              </a:rPr>
              <a:t>参与人</a:t>
            </a:r>
            <a:endParaRPr kumimoji="0" lang="en-US" altLang="zh-CN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华文细黑" panose="0201060004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26B41737-AB11-4BBE-816A-626691B3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033" y="353695"/>
            <a:ext cx="4051935" cy="334010"/>
          </a:xfrm>
        </p:spPr>
        <p:txBody>
          <a:bodyPr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#2——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会议机制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0C32859-C7C7-4A91-94DF-D075CA9AEC2E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715" imgH="5715" progId="TCLayout.ActiveDocument.1">
                  <p:embed/>
                </p:oleObj>
              </mc:Choice>
              <mc:Fallback>
                <p:oleObj name="think-cell Slide" r:id="rId8" imgW="5715" imgH="5715" progId="TCLayout.ActiveDocument.1">
                  <p:embed/>
                  <p:pic>
                    <p:nvPicPr>
                      <p:cNvPr id="0" name="Object 3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 hidden="1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华文细黑" panose="02010600040101010101" pitchFamily="2" charset="-122"/>
              <a:cs typeface="+mn-cs"/>
              <a:sym typeface="Verdana" panose="020B0604030504040204" pitchFamily="34" charset="0"/>
            </a:endParaRPr>
          </a:p>
        </p:txBody>
      </p:sp>
      <p:graphicFrame>
        <p:nvGraphicFramePr>
          <p:cNvPr id="10" name="Group 10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1651" y="4589497"/>
          <a:ext cx="5400040" cy="1811020"/>
        </p:xfrm>
        <a:graphic>
          <a:graphicData uri="http://schemas.openxmlformats.org/drawingml/2006/table">
            <a:tbl>
              <a:tblPr/>
              <a:tblGrid>
                <a:gridCol w="270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5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Arial" panose="020B0604020202020204" pitchFamily="34" charset="0"/>
                        </a:rPr>
                        <a:t>工作范围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项目范围内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项目范围外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0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264000" y="4573622"/>
          <a:ext cx="5400000" cy="1813526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风险与解决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潜在风险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  <a:tab pos="457200" algn="l"/>
                        </a:tabLst>
                      </a:pPr>
                      <a:r>
                        <a:rPr kumimoji="0" lang="zh-CN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解决方案</a:t>
                      </a:r>
                    </a:p>
                  </a:txBody>
                  <a:tcPr marL="27432" marR="27432" marT="27432" marB="27432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73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Char char="§"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27432" marR="27432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103"/>
          <p:cNvGraphicFramePr>
            <a:graphicFrameLocks noGrp="1"/>
          </p:cNvGraphicFramePr>
          <p:nvPr/>
        </p:nvGraphicFramePr>
        <p:xfrm>
          <a:off x="501653" y="1039348"/>
          <a:ext cx="7452000" cy="3140621"/>
        </p:xfrm>
        <a:graphic>
          <a:graphicData uri="http://schemas.openxmlformats.org/drawingml/2006/table">
            <a:tbl>
              <a:tblPr/>
              <a:tblGrid>
                <a:gridCol w="74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团队关键目标与要求准则</a:t>
                      </a:r>
                    </a:p>
                  </a:txBody>
                  <a:tcPr marL="45720" marR="45720" marT="45729" marB="45729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45720" marR="45720" marT="45729" marB="45729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107"/>
          <p:cNvGraphicFramePr/>
          <p:nvPr>
            <p:custDataLst>
              <p:tags r:id="rId5"/>
            </p:custDataLst>
          </p:nvPr>
        </p:nvGraphicFramePr>
        <p:xfrm>
          <a:off x="8286529" y="1039348"/>
          <a:ext cx="3377472" cy="2976878"/>
        </p:xfrm>
        <a:graphic>
          <a:graphicData uri="http://schemas.openxmlformats.org/drawingml/2006/table">
            <a:tbl>
              <a:tblPr/>
              <a:tblGrid>
                <a:gridCol w="109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成员</a:t>
                      </a: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角色职责</a:t>
                      </a: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1" algn="ctr" defTabSz="685800">
                        <a:spcAft>
                          <a:spcPts val="150"/>
                        </a:spcAft>
                        <a:defRPr/>
                      </a:pPr>
                      <a:endParaRPr lang="en-US" altLang="zh-CN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200" b="0" kern="0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lang="en-US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200" b="0" kern="0" dirty="0"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27432" marR="27432" marT="27437" marB="27437" anchor="ctr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lang="en-US" sz="1200" b="0" kern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27432" marR="27432" marT="27437" marB="27437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itle 2">
            <a:extLst>
              <a:ext uri="{FF2B5EF4-FFF2-40B4-BE49-F238E27FC236}">
                <a16:creationId xmlns:a16="http://schemas.microsoft.com/office/drawing/2014/main" id="{4BFEFF0A-E086-41BF-A56D-6A50FBC756DB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#3——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不同业务条线的项目章程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BDE361-7D60-41AA-BCBC-45F0B4D289FD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715" imgH="5715" progId="TCLayout.ActiveDocument.1">
                  <p:embed/>
                </p:oleObj>
              </mc:Choice>
              <mc:Fallback>
                <p:oleObj name="think-cell Slide" r:id="rId7" imgW="5715" imgH="5715" progId="TCLayout.ActiveDocument.1">
                  <p:embed/>
                  <p:pic>
                    <p:nvPicPr>
                      <p:cNvPr id="0" name="Objec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2" name="Shape 466"/>
          <p:cNvGraphicFramePr/>
          <p:nvPr/>
        </p:nvGraphicFramePr>
        <p:xfrm>
          <a:off x="442595" y="1078230"/>
          <a:ext cx="5219700" cy="3184646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pPr marL="2159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Arial" panose="020B0604020202020204"/>
                        </a:rPr>
                        <a:t>状态描述</a:t>
                      </a:r>
                      <a:endParaRPr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/>
                      </a:endParaRPr>
                    </a:p>
                  </a:txBody>
                  <a:tcPr marL="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26670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5400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215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Arial" panose="020B0604020202020204"/>
                        </a:rPr>
                        <a:t>关键完成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  <a:sym typeface="Arial" panose="020B0604020202020204"/>
                      </a:endParaRPr>
                    </a:p>
                  </a:txBody>
                  <a:tcPr marL="0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275">
                <a:tc>
                  <a:txBody>
                    <a:bodyPr/>
                    <a:lstStyle/>
                    <a:p>
                      <a:pPr marL="26670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52146" marR="144000" marT="41464" marB="41464" anchor="ctr">
                    <a:lnL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578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Shape 439"/>
          <p:cNvGraphicFramePr/>
          <p:nvPr>
            <p:custDataLst>
              <p:tags r:id="rId3"/>
            </p:custDataLst>
          </p:nvPr>
        </p:nvGraphicFramePr>
        <p:xfrm>
          <a:off x="5843588" y="1078289"/>
          <a:ext cx="5905630" cy="3213543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66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u="none" strike="noStrike" cap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Arial" panose="020B0604020202020204"/>
                        </a:rPr>
                        <a:t>关键下一步里程碑</a:t>
                      </a:r>
                      <a:endParaRPr sz="1800" b="1" u="none" strike="noStrike" cap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描述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负责人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截止日期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状态</a:t>
                      </a:r>
                      <a:endParaRPr sz="1000" b="1" u="none" strike="noStrike" cap="none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7200" marR="72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altLang="zh-CN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392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928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92">
                <a:tc>
                  <a:txBody>
                    <a:bodyPr/>
                    <a:lstStyle/>
                    <a:p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endParaRPr lang="en-US" sz="180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5" name="Shape 467"/>
          <p:cNvGraphicFramePr/>
          <p:nvPr>
            <p:custDataLst>
              <p:tags r:id="rId4"/>
            </p:custDataLst>
          </p:nvPr>
        </p:nvGraphicFramePr>
        <p:xfrm>
          <a:off x="447675" y="4257674"/>
          <a:ext cx="11313544" cy="1940932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19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7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29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/>
                          <a:sym typeface="Arial" panose="020B0604020202020204"/>
                        </a:rPr>
                        <a:t>风险问题与采取行动</a:t>
                      </a:r>
                      <a:endParaRPr sz="1800" b="1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52146" marR="52146" marT="41464" marB="41464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  <a:defRPr/>
                      </a:pPr>
                      <a:r>
                        <a:rPr 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ID #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风险问题及未完事项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Verdana" panose="020B0604030504040204"/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采取行动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负责人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截止日期</a:t>
                      </a:r>
                      <a:endParaRPr sz="11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  <a:sym typeface="Arial" panose="020B0604020202020204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70633" y="6194487"/>
            <a:ext cx="5154273" cy="249385"/>
            <a:chOff x="5350574" y="6076348"/>
            <a:chExt cx="5154273" cy="249385"/>
          </a:xfrm>
        </p:grpSpPr>
        <p:sp>
          <p:nvSpPr>
            <p:cNvPr id="36" name="Oval 35"/>
            <p:cNvSpPr/>
            <p:nvPr/>
          </p:nvSpPr>
          <p:spPr>
            <a:xfrm>
              <a:off x="9311993" y="6126093"/>
              <a:ext cx="150043" cy="149895"/>
            </a:xfrm>
            <a:prstGeom prst="ellipse">
              <a:avLst/>
            </a:prstGeom>
            <a:solidFill>
              <a:srgbClr val="D0D0C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58B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18517" y="6126093"/>
              <a:ext cx="150043" cy="149895"/>
            </a:xfrm>
            <a:prstGeom prst="ellipse">
              <a:avLst/>
            </a:prstGeom>
            <a:solidFill>
              <a:srgbClr val="A7D971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419691" y="6126093"/>
              <a:ext cx="150043" cy="14989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09242" y="6126093"/>
              <a:ext cx="150043" cy="149895"/>
            </a:xfrm>
            <a:prstGeom prst="ellips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Slide Number Placeholder 5"/>
            <p:cNvSpPr txBox="1"/>
            <p:nvPr/>
          </p:nvSpPr>
          <p:spPr>
            <a:xfrm>
              <a:off x="9359072" y="6097988"/>
              <a:ext cx="1145775" cy="20610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未开始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Slide Number Placeholder 5"/>
            <p:cNvSpPr txBox="1"/>
            <p:nvPr/>
          </p:nvSpPr>
          <p:spPr>
            <a:xfrm>
              <a:off x="6520730" y="6087683"/>
              <a:ext cx="860838" cy="22671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正常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Slide Number Placeholder 5"/>
            <p:cNvSpPr txBox="1"/>
            <p:nvPr/>
          </p:nvSpPr>
          <p:spPr>
            <a:xfrm>
              <a:off x="7515252" y="6076348"/>
              <a:ext cx="711436" cy="24938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有风象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Slide Number Placeholder 5"/>
            <p:cNvSpPr txBox="1"/>
            <p:nvPr/>
          </p:nvSpPr>
          <p:spPr>
            <a:xfrm>
              <a:off x="8392892" y="6076348"/>
              <a:ext cx="860838" cy="24938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已延误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50574" y="6126093"/>
              <a:ext cx="150043" cy="149895"/>
            </a:xfrm>
            <a:prstGeom prst="ellipse">
              <a:avLst/>
            </a:prstGeom>
            <a:solidFill>
              <a:srgbClr val="258BE7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Slide Number Placeholder 5"/>
            <p:cNvSpPr txBox="1"/>
            <p:nvPr/>
          </p:nvSpPr>
          <p:spPr>
            <a:xfrm>
              <a:off x="5452787" y="6087683"/>
              <a:ext cx="860838" cy="22671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已完成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Shape 463"/>
          <p:cNvSpPr/>
          <p:nvPr/>
        </p:nvSpPr>
        <p:spPr>
          <a:xfrm>
            <a:off x="9654540" y="783590"/>
            <a:ext cx="1941195" cy="2863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142" tIns="48562" rIns="97142" bIns="48562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Verdana" panose="020B0604030504040204"/>
              </a:rPr>
              <a:t>整体状态</a:t>
            </a:r>
          </a:p>
        </p:txBody>
      </p:sp>
      <p:sp>
        <p:nvSpPr>
          <p:cNvPr id="28" name="Oval 27"/>
          <p:cNvSpPr/>
          <p:nvPr/>
        </p:nvSpPr>
        <p:spPr>
          <a:xfrm>
            <a:off x="11339739" y="848891"/>
            <a:ext cx="180000" cy="180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D818DB08-7CF6-4AB2-AFF2-FA49554B9E1E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#4——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项目周报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F646B2-E02A-4B9A-AD3E-02D7DAB49223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48327" y="846823"/>
          <a:ext cx="8903368" cy="521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部门条线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状态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进度更新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614">
                <a:tc>
                  <a:txBody>
                    <a:bodyPr/>
                    <a:lstStyle/>
                    <a:p>
                      <a:pPr marL="0" marR="0" lvl="0" indent="0" algn="ctr" defTabSz="732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华文细黑" panose="02010600040101010101" pitchFamily="2" charset="-122"/>
                          <a:cs typeface="+mn-cs"/>
                        </a:rPr>
                        <a:t>名称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1" dirty="0">
                        <a:solidFill>
                          <a:schemeClr val="tx1"/>
                        </a:solidFill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33">
                <a:tc rowSpan="5">
                  <a:txBody>
                    <a:bodyPr/>
                    <a:lstStyle/>
                    <a:p>
                      <a:pPr marL="0" marR="0" lvl="0" indent="0" algn="ctr" defTabSz="732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华文细黑" panose="02010600040101010101" pitchFamily="2" charset="-122"/>
                          <a:cs typeface="+mn-cs"/>
                        </a:rPr>
                        <a:t>名称</a:t>
                      </a:r>
                      <a:endParaRPr lang="en-US" altLang="zh-CN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华文细黑" panose="02010600040101010101" pitchFamily="2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baseline="0" dirty="0">
                        <a:solidFill>
                          <a:srgbClr val="FF0000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9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lang="en-US" altLang="zh-CN" sz="1000" b="0" kern="1200" dirty="0">
                        <a:solidFill>
                          <a:schemeClr val="tx1"/>
                        </a:solidFill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xxx</a:t>
                      </a:r>
                      <a:endParaRPr lang="en-US" altLang="zh-CN" sz="10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88E084-2F57-4700-BFDB-105C9B3C3B3D}" type="slidenum">
              <a:rPr lang="en-US" smtClean="0">
                <a:solidFill>
                  <a:srgbClr val="008576"/>
                </a:solidFill>
              </a:rPr>
              <a:t>6</a:t>
            </a:fld>
            <a:endParaRPr lang="en-US" dirty="0">
              <a:solidFill>
                <a:srgbClr val="008576"/>
              </a:solidFill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2929659" y="3768180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2929659" y="5700727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2929659" y="2138501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2929659" y="4597575"/>
            <a:ext cx="199976" cy="19997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2929659" y="2733024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2929659" y="5194290"/>
            <a:ext cx="201600" cy="2016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37755" y="6305550"/>
            <a:ext cx="3584575" cy="269240"/>
            <a:chOff x="6059119" y="6253761"/>
            <a:chExt cx="3351581" cy="269080"/>
          </a:xfrm>
        </p:grpSpPr>
        <p:sp>
          <p:nvSpPr>
            <p:cNvPr id="7" name="Rectangle 13"/>
            <p:cNvSpPr/>
            <p:nvPr/>
          </p:nvSpPr>
          <p:spPr>
            <a:xfrm>
              <a:off x="6059119" y="6253761"/>
              <a:ext cx="3351581" cy="26908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7136318" y="6290457"/>
              <a:ext cx="180000" cy="180000"/>
            </a:xfrm>
            <a:prstGeom prst="ellipse">
              <a:avLst/>
            </a:prstGeom>
            <a:solidFill>
              <a:srgbClr val="009A44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9943" y="6338178"/>
              <a:ext cx="518744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正常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938792" y="6290457"/>
              <a:ext cx="180000" cy="1800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7442" y="6338178"/>
              <a:ext cx="434639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有风险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615411" y="6290457"/>
              <a:ext cx="180000" cy="180000"/>
            </a:xfrm>
            <a:prstGeom prst="ellipse">
              <a:avLst/>
            </a:prstGeom>
            <a:solidFill>
              <a:srgbClr val="DA291C"/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24902" y="6338178"/>
              <a:ext cx="515401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已延误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6270398" y="6290457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86055" y="6338178"/>
              <a:ext cx="756000" cy="138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zh-CN" altLang="en-US" sz="900" dirty="0">
                  <a:solidFill>
                    <a:prstClr val="black"/>
                  </a:solidFill>
                </a:rPr>
                <a:t>未开始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929659" y="1493455"/>
            <a:ext cx="199976" cy="199976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C4705960-C7AD-4389-8777-EA546571BC27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#5——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项目例会中的进度看板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6D1F406-B759-44A8-877D-E9760D9AA36C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87382" y="993600"/>
          <a:ext cx="7979167" cy="53787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8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737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37"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anose="05020102010507070707" pitchFamily="18" charset="2"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78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706">
                <a:tc>
                  <a:txBody>
                    <a:bodyPr/>
                    <a:lstStyle/>
                    <a:p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2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6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9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部门条线名称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1765" marR="31765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60167" y="1777929"/>
          <a:ext cx="765" cy="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715" imgH="5715" progId="TCLayout.ActiveDocument.1">
                  <p:embed/>
                </p:oleObj>
              </mc:Choice>
              <mc:Fallback>
                <p:oleObj name="think-cell Slide" r:id="rId6" imgW="5715" imgH="5715" progId="TCLayout.ActiveDocument.1">
                  <p:embed/>
                  <p:pic>
                    <p:nvPicPr>
                      <p:cNvPr id="0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0167" y="1777929"/>
                        <a:ext cx="765" cy="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159401" y="1777164"/>
            <a:ext cx="76474" cy="76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6548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7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397985" y="6281489"/>
            <a:ext cx="1320963" cy="3917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07085">
              <a:defRPr/>
            </a:pPr>
            <a:r>
              <a:rPr lang="zh-CN" altLang="en-US" sz="880" b="1" kern="0" dirty="0">
                <a:solidFill>
                  <a:srgbClr val="002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关键日期</a:t>
            </a:r>
            <a:endParaRPr lang="en-US" sz="880" b="1" kern="0" dirty="0">
              <a:solidFill>
                <a:srgbClr val="002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>
            <a:endCxn id="74" idx="0"/>
          </p:cNvCxnSpPr>
          <p:nvPr/>
        </p:nvCxnSpPr>
        <p:spPr>
          <a:xfrm>
            <a:off x="10058466" y="1341560"/>
            <a:ext cx="0" cy="49399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906341" y="6281489"/>
            <a:ext cx="1320963" cy="3917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07085">
              <a:defRPr/>
            </a:pPr>
            <a:r>
              <a:rPr lang="zh-CN" altLang="en-US" sz="880" b="1" kern="0" dirty="0">
                <a:solidFill>
                  <a:srgbClr val="002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关键日期</a:t>
            </a:r>
            <a:endParaRPr lang="en-US" sz="880" b="1" kern="0" dirty="0">
              <a:solidFill>
                <a:srgbClr val="002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>
            <a:endCxn id="80" idx="0"/>
          </p:cNvCxnSpPr>
          <p:nvPr/>
        </p:nvCxnSpPr>
        <p:spPr>
          <a:xfrm>
            <a:off x="5566822" y="1380964"/>
            <a:ext cx="0" cy="4900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264383" y="1772080"/>
            <a:ext cx="7224809" cy="190588"/>
            <a:chOff x="1820034" y="1848218"/>
            <a:chExt cx="8188117" cy="216000"/>
          </a:xfrm>
        </p:grpSpPr>
        <p:sp>
          <p:nvSpPr>
            <p:cNvPr id="83" name="Pentagon 82"/>
            <p:cNvSpPr/>
            <p:nvPr/>
          </p:nvSpPr>
          <p:spPr>
            <a:xfrm>
              <a:off x="5673871" y="1848218"/>
              <a:ext cx="2842241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4" name="Diamond 83"/>
            <p:cNvSpPr/>
            <p:nvPr/>
          </p:nvSpPr>
          <p:spPr>
            <a:xfrm>
              <a:off x="8521112" y="1866218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80860" y="1853481"/>
              <a:ext cx="1227291" cy="208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4495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6" name="Pentagon 85"/>
            <p:cNvSpPr/>
            <p:nvPr/>
          </p:nvSpPr>
          <p:spPr>
            <a:xfrm>
              <a:off x="1820034" y="1848218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87" name="Pentagon 86"/>
            <p:cNvSpPr/>
            <p:nvPr/>
          </p:nvSpPr>
          <p:spPr>
            <a:xfrm>
              <a:off x="3738879" y="1848218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64383" y="2327457"/>
            <a:ext cx="7113628" cy="190588"/>
            <a:chOff x="1820034" y="2428276"/>
            <a:chExt cx="8062111" cy="216000"/>
          </a:xfrm>
        </p:grpSpPr>
        <p:sp>
          <p:nvSpPr>
            <p:cNvPr id="89" name="Pentagon 88"/>
            <p:cNvSpPr/>
            <p:nvPr/>
          </p:nvSpPr>
          <p:spPr>
            <a:xfrm>
              <a:off x="2791969" y="2428276"/>
              <a:ext cx="2881902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90" name="Pentagon 89"/>
            <p:cNvSpPr/>
            <p:nvPr/>
          </p:nvSpPr>
          <p:spPr>
            <a:xfrm>
              <a:off x="5673871" y="2428276"/>
              <a:ext cx="2842241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92" name="Diamond 91"/>
            <p:cNvSpPr/>
            <p:nvPr/>
          </p:nvSpPr>
          <p:spPr>
            <a:xfrm>
              <a:off x="8521112" y="2446276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71504" y="2442895"/>
              <a:ext cx="1110641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10" name="Pentagon 109"/>
            <p:cNvSpPr/>
            <p:nvPr/>
          </p:nvSpPr>
          <p:spPr>
            <a:xfrm>
              <a:off x="1820034" y="2428276"/>
              <a:ext cx="97193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264384" y="1505109"/>
            <a:ext cx="6339192" cy="199991"/>
            <a:chOff x="1820034" y="1591992"/>
            <a:chExt cx="7184418" cy="226657"/>
          </a:xfrm>
        </p:grpSpPr>
        <p:sp>
          <p:nvSpPr>
            <p:cNvPr id="144" name="Pentagon 143"/>
            <p:cNvSpPr/>
            <p:nvPr/>
          </p:nvSpPr>
          <p:spPr>
            <a:xfrm>
              <a:off x="1820034" y="1602649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45" name="Pentagon 144"/>
            <p:cNvSpPr/>
            <p:nvPr/>
          </p:nvSpPr>
          <p:spPr>
            <a:xfrm>
              <a:off x="3755026" y="1602649"/>
              <a:ext cx="297600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47" name="Diamond 146"/>
            <p:cNvSpPr/>
            <p:nvPr/>
          </p:nvSpPr>
          <p:spPr>
            <a:xfrm>
              <a:off x="6774313" y="1620649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038809" y="1591992"/>
              <a:ext cx="1965643" cy="208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44958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264383" y="2585027"/>
            <a:ext cx="6626286" cy="190589"/>
            <a:chOff x="1820034" y="2724456"/>
            <a:chExt cx="7509791" cy="216001"/>
          </a:xfrm>
        </p:grpSpPr>
        <p:sp>
          <p:nvSpPr>
            <p:cNvPr id="152" name="Pentagon 151"/>
            <p:cNvSpPr/>
            <p:nvPr/>
          </p:nvSpPr>
          <p:spPr>
            <a:xfrm>
              <a:off x="1820034" y="2724456"/>
              <a:ext cx="1918844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3" name="Pentagon 152"/>
            <p:cNvSpPr/>
            <p:nvPr/>
          </p:nvSpPr>
          <p:spPr>
            <a:xfrm>
              <a:off x="3738878" y="2724457"/>
              <a:ext cx="3371197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4" name="Diamond 153"/>
            <p:cNvSpPr/>
            <p:nvPr/>
          </p:nvSpPr>
          <p:spPr>
            <a:xfrm>
              <a:off x="7127033" y="2742456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64182" y="2729630"/>
              <a:ext cx="1965643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264382" y="2049768"/>
            <a:ext cx="7117312" cy="190588"/>
            <a:chOff x="1820033" y="2123017"/>
            <a:chExt cx="8066287" cy="216000"/>
          </a:xfrm>
        </p:grpSpPr>
        <p:sp>
          <p:nvSpPr>
            <p:cNvPr id="157" name="Pentagon 156"/>
            <p:cNvSpPr/>
            <p:nvPr/>
          </p:nvSpPr>
          <p:spPr>
            <a:xfrm>
              <a:off x="3738878" y="2123017"/>
              <a:ext cx="4777234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8" name="Pentagon 157"/>
            <p:cNvSpPr/>
            <p:nvPr/>
          </p:nvSpPr>
          <p:spPr>
            <a:xfrm>
              <a:off x="1820033" y="2123017"/>
              <a:ext cx="1918845" cy="21600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  <p:sp>
          <p:nvSpPr>
            <p:cNvPr id="159" name="Diamond 158"/>
            <p:cNvSpPr/>
            <p:nvPr/>
          </p:nvSpPr>
          <p:spPr>
            <a:xfrm>
              <a:off x="8519672" y="2141017"/>
              <a:ext cx="180000" cy="1800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6ED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8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775443" y="2146992"/>
              <a:ext cx="1110877" cy="1878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l" defTabSz="44958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00266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xxx</a:t>
              </a:r>
            </a:p>
          </p:txBody>
        </p:sp>
      </p:grpSp>
      <p:sp>
        <p:nvSpPr>
          <p:cNvPr id="41" name="Title 2">
            <a:extLst>
              <a:ext uri="{FF2B5EF4-FFF2-40B4-BE49-F238E27FC236}">
                <a16:creationId xmlns:a16="http://schemas.microsoft.com/office/drawing/2014/main" id="{B8012ED9-A9A8-48D6-9895-65AAF8D89A82}"/>
              </a:ext>
            </a:extLst>
          </p:cNvPr>
          <p:cNvSpPr txBox="1">
            <a:spLocks/>
          </p:cNvSpPr>
          <p:nvPr/>
        </p:nvSpPr>
        <p:spPr bwMode="gray">
          <a:xfrm>
            <a:off x="3644579" y="353695"/>
            <a:ext cx="4902842" cy="334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#5——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项目例会中的路径图</a:t>
            </a:r>
            <a:endParaRPr 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F580F75-D484-4436-AB90-C46EEAF87516}"/>
              </a:ext>
            </a:extLst>
          </p:cNvPr>
          <p:cNvSpPr txBox="1"/>
          <p:nvPr/>
        </p:nvSpPr>
        <p:spPr>
          <a:xfrm>
            <a:off x="304798" y="6457950"/>
            <a:ext cx="4084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版权所有归属阿宝姐，不可作商业用途传播，违者必究</a:t>
            </a:r>
            <a:endParaRPr lang="en-US" altLang="zh-CN" sz="1200" b="1" i="1" dirty="0">
              <a:solidFill>
                <a:srgbClr val="FF0000"/>
              </a:solidFill>
            </a:endParaRPr>
          </a:p>
          <a:p>
            <a:pPr>
              <a:buSzPct val="100000"/>
            </a:pPr>
            <a:r>
              <a:rPr lang="zh-CN" altLang="en-US" sz="1200" b="1" i="1" dirty="0">
                <a:solidFill>
                  <a:srgbClr val="FF0000"/>
                </a:solidFill>
              </a:rPr>
              <a:t>备注：请根据实际情况调整模板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aWEef0XsbhM7RQyGfb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82e7bd-ad9b-4bbd-bd41-45497edf9cd4}"/>
  <p:tag name="TABLE_ENDDRAG_ORIGIN_RECT" val="425*128"/>
  <p:tag name="TABLE_ENDDRAG_RECT" val="39*361*425*1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96b43e-fa83-4677-8a18-67a0278aac3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b472428-9486-40cb-9b87-9e4c57120c3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yM49AUQn.Ge9WVMyO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b19a3f-533e-48ce-aab9-5b3e99ebd63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a65b3e-13ed-4547-b1c8-c33c6755669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6ecfe16-70a2-47a4-bbd7-0483602e35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fmmc_6hkLXbseCYtIx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256927-570a-402e-b99d-dc680be3e85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vwqaiASjCieQL9zChx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N7fj_xQamgdKmu9l0g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IvfED6Lz2qMRM8PmGK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IvfED6Lz2qMRM8PmGKBg"/>
</p:tagLst>
</file>

<file path=ppt/theme/theme1.xml><?xml version="1.0" encoding="utf-8"?>
<a:theme xmlns:a="http://schemas.openxmlformats.org/drawingml/2006/main" name="1_Deloitte brand theme_chn_160726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">
      <a:majorFont>
        <a:latin typeface="Verdana"/>
        <a:ea typeface="华文细黑"/>
        <a:cs typeface=""/>
      </a:majorFont>
      <a:minorFont>
        <a:latin typeface="Verdana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anose="05020102010507070707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 panose="020B0604020202020204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572</Words>
  <Application>Microsoft Office PowerPoint</Application>
  <PresentationFormat>宽屏</PresentationFormat>
  <Paragraphs>258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MS PGothic</vt:lpstr>
      <vt:lpstr>等线</vt:lpstr>
      <vt:lpstr>华文细黑</vt:lpstr>
      <vt:lpstr>微软雅黑</vt:lpstr>
      <vt:lpstr>Arial</vt:lpstr>
      <vt:lpstr>Calibri</vt:lpstr>
      <vt:lpstr>Verdana</vt:lpstr>
      <vt:lpstr>Wingdings</vt:lpstr>
      <vt:lpstr>Wingdings 2</vt:lpstr>
      <vt:lpstr>1_Deloitte brand theme_chn_160726</vt:lpstr>
      <vt:lpstr>think-cell Slide</vt:lpstr>
      <vt:lpstr>PowerPoint 演示文稿</vt:lpstr>
      <vt:lpstr>模板#1——项目人员管控架构图</vt:lpstr>
      <vt:lpstr>模板#2——会议机制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Implementation Project Governance Structure</dc:title>
  <dc:creator>阿宝姐</dc:creator>
  <cp:lastModifiedBy>Shen Cindy</cp:lastModifiedBy>
  <cp:revision>56</cp:revision>
  <dcterms:created xsi:type="dcterms:W3CDTF">2020-10-19T02:37:00Z</dcterms:created>
  <dcterms:modified xsi:type="dcterms:W3CDTF">2021-09-02T09:55:41Z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7DD6185666DB4463A257FA5C5BA8EB33</vt:lpwstr>
  </property>
</Properties>
</file>