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sldIdLst>
    <p:sldId id="11088483" r:id="rId2"/>
  </p:sldIdLst>
  <p:sldSz cx="12192000" cy="6858000"/>
  <p:notesSz cx="10021888" cy="688816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en Cindy" initials="S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1D32"/>
    <a:srgbClr val="355679"/>
    <a:srgbClr val="042A3F"/>
    <a:srgbClr val="09263C"/>
    <a:srgbClr val="FF8609"/>
    <a:srgbClr val="FF8909"/>
    <a:srgbClr val="9A8584"/>
    <a:srgbClr val="44546A"/>
    <a:srgbClr val="FF9999"/>
    <a:srgbClr val="025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58" autoAdjust="0"/>
    <p:restoredTop sz="88394" autoAdjust="0"/>
  </p:normalViewPr>
  <p:slideViewPr>
    <p:cSldViewPr snapToGrid="0" snapToObjects="1">
      <p:cViewPr>
        <p:scale>
          <a:sx n="100" d="100"/>
          <a:sy n="100" d="100"/>
        </p:scale>
        <p:origin x="906" y="102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00" d="100"/>
        <a:sy n="100" d="100"/>
      </p:scale>
      <p:origin x="0" y="-5592"/>
    </p:cViewPr>
  </p:sorterViewPr>
  <p:notesViewPr>
    <p:cSldViewPr snapToGrid="0" snapToObjects="1">
      <p:cViewPr varScale="1">
        <p:scale>
          <a:sx n="114" d="100"/>
          <a:sy n="114" d="100"/>
        </p:scale>
        <p:origin x="212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819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676751" y="1"/>
            <a:ext cx="4342819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D2A48B96-639E-45A3-A0BA-2464DFDB1FAA}" type="datetimeFigureOut">
              <a:rPr lang="zh-CN" altLang="en-US" smtClean="0"/>
              <a:t>2021/8/22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860425"/>
            <a:ext cx="4135438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1002190" y="3314929"/>
            <a:ext cx="8017510" cy="2712214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6542560"/>
            <a:ext cx="4342819" cy="34560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5"/>
          </p:nvPr>
        </p:nvSpPr>
        <p:spPr>
          <a:xfrm>
            <a:off x="5677299" y="6543373"/>
            <a:ext cx="4342279" cy="3447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0F088-9BBF-4025-80D3-B772E5E8987F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180975" indent="-180975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/Users/kkbdesign/Documents/图片1.png图片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550416" y="6201511"/>
            <a:ext cx="4042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北京米堆教育科技有限公司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www.miduiedu.com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400-996-0826</a:t>
            </a:r>
            <a:endParaRPr kumimoji="1" lang="zh-CN" altLang="en-US" sz="800" b="0" i="0" dirty="0">
              <a:solidFill>
                <a:srgbClr val="EBEBEB"/>
              </a:solidFill>
              <a:latin typeface="思源黑体 CN Regular" panose="020B0500000000000000" pitchFamily="34" charset="-128"/>
              <a:ea typeface="思源黑体 CN Regular" panose="020B0500000000000000" pitchFamily="34" charset="-128"/>
              <a:cs typeface="Alibaba PuHuiTi" panose="00020600040101010101" pitchFamily="18" charset="-122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10431261" y="6186122"/>
            <a:ext cx="12103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sz="10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生活向上</a:t>
            </a: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9064" y="600553"/>
            <a:ext cx="1576102" cy="527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11012828" y="6401717"/>
            <a:ext cx="568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2F280-4903-48C3-A2EA-67511ACE648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ea typeface="思源黑体 CN Bold" panose="020B0800000000000000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6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11012828" y="6401717"/>
            <a:ext cx="568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2F280-4903-48C3-A2EA-67511ACE648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9C7-5DC6-4263-87FF-7C99F6FB63C3}" type="datetime1">
              <a:rPr lang="zh-CN" altLang="en-US" smtClean="0"/>
              <a:t>2021/8/22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www.islide.cc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3"/>
          </p:nvPr>
        </p:nvSpPr>
        <p:spPr>
          <a:xfrm>
            <a:off x="669925" y="1130299"/>
            <a:ext cx="10850563" cy="5006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9C7-5DC6-4263-87FF-7C99F6FB63C3}" type="datetime1">
              <a:rPr lang="zh-CN" altLang="en-US" smtClean="0"/>
              <a:t>2021/8/22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www.islide.cc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3"/>
          </p:nvPr>
        </p:nvSpPr>
        <p:spPr>
          <a:xfrm>
            <a:off x="669925" y="1130299"/>
            <a:ext cx="10850563" cy="5006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550416" y="6201511"/>
            <a:ext cx="4042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北京米堆教育科技有限公司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www.miduiedu.com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400-996-0826</a:t>
            </a:r>
            <a:endParaRPr kumimoji="1" lang="zh-CN" altLang="en-US" sz="800" b="0" i="0" dirty="0">
              <a:solidFill>
                <a:srgbClr val="CECCCD"/>
              </a:solidFill>
              <a:latin typeface="思源黑体 CN Regular" panose="020B0500000000000000" pitchFamily="34" charset="-128"/>
              <a:ea typeface="思源黑体 CN Regular" panose="020B0500000000000000" pitchFamily="34" charset="-128"/>
              <a:cs typeface="Alibaba PuHuiTi" panose="00020600040101010101" pitchFamily="18" charset="-122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10431261" y="6186122"/>
            <a:ext cx="12103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sz="10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生活向上</a:t>
            </a:r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77892" y="520823"/>
            <a:ext cx="363247" cy="421835"/>
          </a:xfrm>
          <a:prstGeom prst="rect">
            <a:avLst/>
          </a:prstGeom>
        </p:spPr>
      </p:pic>
      <p:sp>
        <p:nvSpPr>
          <p:cNvPr id="9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11012828" y="6401717"/>
            <a:ext cx="568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2F280-4903-48C3-A2EA-67511ACE648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142"/>
            <a:ext cx="12192000" cy="6853716"/>
          </a:xfrm>
          <a:prstGeom prst="rect">
            <a:avLst/>
          </a:prstGeom>
        </p:spPr>
      </p:pic>
      <p:sp>
        <p:nvSpPr>
          <p:cNvPr id="14" name="文本框 13"/>
          <p:cNvSpPr txBox="1"/>
          <p:nvPr userDrawn="1"/>
        </p:nvSpPr>
        <p:spPr>
          <a:xfrm>
            <a:off x="550416" y="6201511"/>
            <a:ext cx="4042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北京米堆教育科技有限公司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www.miduiedu.com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400-996-0826</a:t>
            </a:r>
            <a:endParaRPr kumimoji="1" lang="zh-CN" altLang="en-US" sz="800" b="0" i="0" dirty="0">
              <a:solidFill>
                <a:srgbClr val="CECCCD"/>
              </a:solidFill>
              <a:latin typeface="思源黑体 CN Regular" panose="020B0500000000000000" pitchFamily="34" charset="-128"/>
              <a:ea typeface="思源黑体 CN Regular" panose="020B0500000000000000" pitchFamily="34" charset="-128"/>
              <a:cs typeface="Alibaba PuHuiTi" panose="00020600040101010101" pitchFamily="18" charset="-122"/>
            </a:endParaRPr>
          </a:p>
        </p:txBody>
      </p:sp>
      <p:sp>
        <p:nvSpPr>
          <p:cNvPr id="15" name="文本框 14"/>
          <p:cNvSpPr txBox="1"/>
          <p:nvPr userDrawn="1"/>
        </p:nvSpPr>
        <p:spPr>
          <a:xfrm>
            <a:off x="10431261" y="6186122"/>
            <a:ext cx="12103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sz="10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生活向上</a:t>
            </a: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0837" y="579878"/>
            <a:ext cx="363247" cy="421835"/>
          </a:xfrm>
          <a:prstGeom prst="rect">
            <a:avLst/>
          </a:prstGeom>
        </p:spPr>
      </p:pic>
      <p:sp>
        <p:nvSpPr>
          <p:cNvPr id="9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11012828" y="6401717"/>
            <a:ext cx="568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2F280-4903-48C3-A2EA-67511ACE648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bg>
      <p:bgPr>
        <a:solidFill>
          <a:srgbClr val="151D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 userDrawn="1"/>
        </p:nvPicPr>
        <p:blipFill rotWithShape="1">
          <a:blip r:embed="rId2">
            <a:alphaModFix amt="80000"/>
          </a:blip>
          <a:srcRect b="76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文本框 9"/>
          <p:cNvSpPr txBox="1"/>
          <p:nvPr userDrawn="1"/>
        </p:nvSpPr>
        <p:spPr>
          <a:xfrm>
            <a:off x="550416" y="6201511"/>
            <a:ext cx="4042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北京米堆教育科技有限公司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 err="1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www.miduiedu.com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400-996-0826</a:t>
            </a:r>
            <a:endParaRPr kumimoji="1" lang="zh-CN" altLang="en-US" sz="800" b="0" i="0" dirty="0">
              <a:solidFill>
                <a:srgbClr val="EBEBEB"/>
              </a:solidFill>
              <a:latin typeface="思源黑体 CN Regular" panose="020B0500000000000000" pitchFamily="34" charset="-128"/>
              <a:ea typeface="思源黑体 CN Regular" panose="020B0500000000000000" pitchFamily="34" charset="-128"/>
              <a:cs typeface="Alibaba PuHuiTi" panose="00020600040101010101" pitchFamily="18" charset="-122"/>
            </a:endParaRPr>
          </a:p>
        </p:txBody>
      </p:sp>
      <p:sp>
        <p:nvSpPr>
          <p:cNvPr id="11" name="文本框 10"/>
          <p:cNvSpPr txBox="1"/>
          <p:nvPr userDrawn="1"/>
        </p:nvSpPr>
        <p:spPr>
          <a:xfrm>
            <a:off x="10431261" y="6186122"/>
            <a:ext cx="12103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sz="10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生活向上</a:t>
            </a: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0647" y="562733"/>
            <a:ext cx="363247" cy="4218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 userDrawn="1"/>
        </p:nvSpPr>
        <p:spPr>
          <a:xfrm>
            <a:off x="550416" y="6201511"/>
            <a:ext cx="4042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北京米堆教育科技有限公司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www.miduiedu.com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400-996-0826</a:t>
            </a:r>
            <a:endParaRPr kumimoji="1" lang="zh-CN" altLang="en-US" sz="800" b="0" i="0" dirty="0">
              <a:solidFill>
                <a:srgbClr val="CECCCD"/>
              </a:solidFill>
              <a:latin typeface="思源黑体 CN Regular" panose="020B0500000000000000" pitchFamily="34" charset="-128"/>
              <a:ea typeface="思源黑体 CN Regular" panose="020B0500000000000000" pitchFamily="34" charset="-128"/>
              <a:cs typeface="Alibaba PuHuiTi" panose="00020600040101010101" pitchFamily="18" charset="-122"/>
            </a:endParaRPr>
          </a:p>
        </p:txBody>
      </p:sp>
      <p:sp>
        <p:nvSpPr>
          <p:cNvPr id="7" name="文本框 6"/>
          <p:cNvSpPr txBox="1"/>
          <p:nvPr userDrawn="1"/>
        </p:nvSpPr>
        <p:spPr>
          <a:xfrm>
            <a:off x="10431261" y="6186122"/>
            <a:ext cx="12103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sz="10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生活向上</a:t>
            </a: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77892" y="508123"/>
            <a:ext cx="363247" cy="421835"/>
          </a:xfrm>
          <a:prstGeom prst="rect">
            <a:avLst/>
          </a:prstGeom>
        </p:spPr>
      </p:pic>
      <p:sp>
        <p:nvSpPr>
          <p:cNvPr id="10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11012828" y="6401717"/>
            <a:ext cx="568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2F280-4903-48C3-A2EA-67511ACE648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550416" y="6201511"/>
            <a:ext cx="4042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北京米堆教育科技有限公司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www.miduiedu.com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400-996-0826</a:t>
            </a:r>
            <a:endParaRPr kumimoji="1" lang="zh-CN" altLang="en-US" sz="800" b="0" i="0" dirty="0">
              <a:solidFill>
                <a:srgbClr val="CECCCD"/>
              </a:solidFill>
              <a:latin typeface="思源黑体 CN Regular" panose="020B0500000000000000" pitchFamily="34" charset="-128"/>
              <a:ea typeface="思源黑体 CN Regular" panose="020B0500000000000000" pitchFamily="34" charset="-128"/>
              <a:cs typeface="Alibaba PuHuiTi" panose="00020600040101010101" pitchFamily="18" charset="-122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10431261" y="6186122"/>
            <a:ext cx="12103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sz="10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生活向上</a:t>
            </a:r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77892" y="520823"/>
            <a:ext cx="363247" cy="421835"/>
          </a:xfrm>
          <a:prstGeom prst="rect">
            <a:avLst/>
          </a:prstGeom>
        </p:spPr>
      </p:pic>
      <p:sp>
        <p:nvSpPr>
          <p:cNvPr id="10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11012828" y="6401717"/>
            <a:ext cx="568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2F280-4903-48C3-A2EA-67511ACE648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rgbClr val="151D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550416" y="6201511"/>
            <a:ext cx="4042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北京米堆教育科技有限公司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www.miduiedu.com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400-996-0826</a:t>
            </a:r>
            <a:endParaRPr kumimoji="1" lang="zh-CN" altLang="en-US" sz="800" b="0" i="0" dirty="0">
              <a:solidFill>
                <a:srgbClr val="EBEBEB"/>
              </a:solidFill>
              <a:latin typeface="思源黑体 CN Regular" panose="020B0500000000000000" pitchFamily="34" charset="-128"/>
              <a:ea typeface="思源黑体 CN Regular" panose="020B0500000000000000" pitchFamily="34" charset="-128"/>
              <a:cs typeface="Alibaba PuHuiTi" panose="00020600040101010101" pitchFamily="18" charset="-122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10431261" y="6186122"/>
            <a:ext cx="12103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sz="10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生活向上</a:t>
            </a: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78337" y="494788"/>
            <a:ext cx="363247" cy="4218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 userDrawn="1"/>
        </p:nvSpPr>
        <p:spPr>
          <a:xfrm>
            <a:off x="550416" y="6201511"/>
            <a:ext cx="4042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北京米堆教育科技有限公司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www.miduiedu.com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400-996-0826</a:t>
            </a:r>
            <a:endParaRPr kumimoji="1" lang="zh-CN" altLang="en-US" sz="800" b="0" i="0" dirty="0">
              <a:solidFill>
                <a:srgbClr val="CECCCD"/>
              </a:solidFill>
              <a:latin typeface="思源黑体 CN Regular" panose="020B0500000000000000" pitchFamily="34" charset="-128"/>
              <a:ea typeface="思源黑体 CN Regular" panose="020B0500000000000000" pitchFamily="34" charset="-128"/>
              <a:cs typeface="Alibaba PuHuiTi" panose="00020600040101010101" pitchFamily="18" charset="-122"/>
            </a:endParaRPr>
          </a:p>
        </p:txBody>
      </p:sp>
      <p:sp>
        <p:nvSpPr>
          <p:cNvPr id="7" name="文本框 6"/>
          <p:cNvSpPr txBox="1"/>
          <p:nvPr userDrawn="1"/>
        </p:nvSpPr>
        <p:spPr>
          <a:xfrm>
            <a:off x="10431261" y="6186122"/>
            <a:ext cx="12103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sz="10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生活向上</a:t>
            </a: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78337" y="507488"/>
            <a:ext cx="363247" cy="4218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/Users/kkbdesign/Documents/图片2.png图片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-9940" y="5693"/>
            <a:ext cx="12211878" cy="6864350"/>
          </a:xfrm>
          <a:prstGeom prst="rect">
            <a:avLst/>
          </a:prstGeom>
        </p:spPr>
      </p:pic>
      <p:grpSp>
        <p:nvGrpSpPr>
          <p:cNvPr id="6" name="组合 5"/>
          <p:cNvGrpSpPr/>
          <p:nvPr userDrawn="1"/>
        </p:nvGrpSpPr>
        <p:grpSpPr>
          <a:xfrm>
            <a:off x="807869" y="4248939"/>
            <a:ext cx="3638214" cy="1812122"/>
            <a:chOff x="807869" y="4248939"/>
            <a:chExt cx="3638214" cy="1812122"/>
          </a:xfrm>
        </p:grpSpPr>
        <p:grpSp>
          <p:nvGrpSpPr>
            <p:cNvPr id="3" name="组合 2"/>
            <p:cNvGrpSpPr/>
            <p:nvPr userDrawn="1"/>
          </p:nvGrpSpPr>
          <p:grpSpPr>
            <a:xfrm>
              <a:off x="807870" y="5061324"/>
              <a:ext cx="3638213" cy="999737"/>
              <a:chOff x="807870" y="5061324"/>
              <a:chExt cx="3638213" cy="999737"/>
            </a:xfrm>
          </p:grpSpPr>
          <p:grpSp>
            <p:nvGrpSpPr>
              <p:cNvPr id="27" name="组合 26"/>
              <p:cNvGrpSpPr/>
              <p:nvPr userDrawn="1"/>
            </p:nvGrpSpPr>
            <p:grpSpPr>
              <a:xfrm>
                <a:off x="807870" y="5061324"/>
                <a:ext cx="3638213" cy="999737"/>
                <a:chOff x="1792004" y="5140170"/>
                <a:chExt cx="3638213" cy="999737"/>
              </a:xfrm>
            </p:grpSpPr>
            <p:sp>
              <p:nvSpPr>
                <p:cNvPr id="22" name="圆角矩形 21"/>
                <p:cNvSpPr/>
                <p:nvPr userDrawn="1"/>
              </p:nvSpPr>
              <p:spPr>
                <a:xfrm>
                  <a:off x="1792004" y="5140170"/>
                  <a:ext cx="3638212" cy="999737"/>
                </a:xfrm>
                <a:prstGeom prst="roundRect">
                  <a:avLst>
                    <a:gd name="adj" fmla="val 8822"/>
                  </a:avLst>
                </a:prstGeom>
                <a:noFill/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zh-CN" altLang="en-US" b="0" i="0" dirty="0">
                    <a:latin typeface="思源黑体 CN Regular" panose="020B0500000000000000" pitchFamily="34" charset="-128"/>
                    <a:ea typeface="思源黑体 CN Regular" panose="020B0500000000000000" pitchFamily="34" charset="-128"/>
                  </a:endParaRPr>
                </a:p>
              </p:txBody>
            </p:sp>
            <p:sp>
              <p:nvSpPr>
                <p:cNvPr id="4" name="文本框 3"/>
                <p:cNvSpPr txBox="1"/>
                <p:nvPr userDrawn="1"/>
              </p:nvSpPr>
              <p:spPr>
                <a:xfrm>
                  <a:off x="3078273" y="5247200"/>
                  <a:ext cx="2351944" cy="7704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>
                    <a:lnSpc>
                      <a:spcPts val="1800"/>
                    </a:lnSpc>
                  </a:pPr>
                  <a:r>
                    <a:rPr kumimoji="1" lang="zh-CN" altLang="en-US" sz="1200" b="0" i="0" dirty="0">
                      <a:solidFill>
                        <a:schemeClr val="bg1"/>
                      </a:solidFill>
                      <a:latin typeface="思源黑体 CN Regular" panose="020B0500000000000000" pitchFamily="34" charset="-128"/>
                      <a:ea typeface="思源黑体 CN Regular" panose="020B0500000000000000" pitchFamily="34" charset="-128"/>
                      <a:cs typeface="Alibaba PuHuiTi" panose="00020600040101010101" pitchFamily="18" charset="-122"/>
                    </a:rPr>
                    <a:t>北京米堆教育科技有限公司</a:t>
                  </a:r>
                  <a:endParaRPr kumimoji="1" lang="en-US" altLang="zh-CN" sz="1200" b="0" i="0" dirty="0">
                    <a:solidFill>
                      <a:schemeClr val="bg1"/>
                    </a:solidFill>
                    <a:latin typeface="思源黑体 CN Regular" panose="020B0500000000000000" pitchFamily="34" charset="-128"/>
                    <a:ea typeface="思源黑体 CN Regular" panose="020B0500000000000000" pitchFamily="34" charset="-128"/>
                    <a:cs typeface="Alibaba PuHuiTi" panose="00020600040101010101" pitchFamily="18" charset="-122"/>
                  </a:endParaRPr>
                </a:p>
                <a:p>
                  <a:pPr algn="l">
                    <a:lnSpc>
                      <a:spcPts val="1800"/>
                    </a:lnSpc>
                  </a:pPr>
                  <a:r>
                    <a:rPr kumimoji="1" lang="en-GB" altLang="zh-CN" sz="1200" b="0" i="0" dirty="0">
                      <a:solidFill>
                        <a:schemeClr val="bg1"/>
                      </a:solidFill>
                      <a:latin typeface="思源黑体 CN Regular" panose="020B0500000000000000" pitchFamily="34" charset="-128"/>
                      <a:ea typeface="思源黑体 CN Regular" panose="020B0500000000000000" pitchFamily="34" charset="-128"/>
                      <a:cs typeface="Alibaba PuHuiTi" panose="00020600040101010101" pitchFamily="18" charset="-122"/>
                    </a:rPr>
                    <a:t>www.miduiedu.com</a:t>
                  </a:r>
                </a:p>
                <a:p>
                  <a:pPr algn="l">
                    <a:lnSpc>
                      <a:spcPts val="1800"/>
                    </a:lnSpc>
                  </a:pPr>
                  <a:r>
                    <a:rPr kumimoji="1" lang="en-GB" altLang="zh-CN" sz="1200" b="0" i="0" dirty="0">
                      <a:solidFill>
                        <a:schemeClr val="bg1"/>
                      </a:solidFill>
                      <a:latin typeface="思源黑体 CN Regular" panose="020B0500000000000000" pitchFamily="34" charset="-128"/>
                      <a:ea typeface="思源黑体 CN Regular" panose="020B0500000000000000" pitchFamily="34" charset="-128"/>
                      <a:cs typeface="Alibaba PuHuiTi" panose="00020600040101010101" pitchFamily="18" charset="-122"/>
                    </a:rPr>
                    <a:t>400-996-0826</a:t>
                  </a:r>
                </a:p>
              </p:txBody>
            </p:sp>
          </p:grpSp>
          <p:grpSp>
            <p:nvGrpSpPr>
              <p:cNvPr id="16" name="组合 15"/>
              <p:cNvGrpSpPr/>
              <p:nvPr userDrawn="1"/>
            </p:nvGrpSpPr>
            <p:grpSpPr>
              <a:xfrm>
                <a:off x="979799" y="5213307"/>
                <a:ext cx="695770" cy="695770"/>
                <a:chOff x="1216487" y="4381456"/>
                <a:chExt cx="995756" cy="995756"/>
              </a:xfrm>
            </p:grpSpPr>
            <p:pic>
              <p:nvPicPr>
                <p:cNvPr id="17" name="图片 16" descr="QR 代码&#10;&#10;描述已自动生成"/>
                <p:cNvPicPr>
                  <a:picLocks noChangeAspect="1"/>
                </p:cNvPicPr>
                <p:nvPr userDrawn="1"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216487" y="4381456"/>
                  <a:ext cx="995756" cy="995756"/>
                </a:xfrm>
                <a:prstGeom prst="rect">
                  <a:avLst/>
                </a:prstGeom>
              </p:spPr>
            </p:pic>
            <p:pic>
              <p:nvPicPr>
                <p:cNvPr id="18" name="图片 17"/>
                <p:cNvPicPr>
                  <a:picLocks noChangeAspect="1"/>
                </p:cNvPicPr>
                <p:nvPr userDrawn="1"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598933" y="4769324"/>
                  <a:ext cx="228126" cy="228126"/>
                </a:xfrm>
                <a:prstGeom prst="rect">
                  <a:avLst/>
                </a:prstGeom>
              </p:spPr>
            </p:pic>
          </p:grpSp>
        </p:grpSp>
        <p:pic>
          <p:nvPicPr>
            <p:cNvPr id="19" name="图片 18"/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807869" y="4248939"/>
              <a:ext cx="3294231" cy="614508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11012828" y="6401717"/>
            <a:ext cx="568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2F280-4903-48C3-A2EA-67511ACE648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0" y="552923"/>
            <a:ext cx="11238614" cy="542549"/>
          </a:xfrm>
          <a:prstGeom prst="rect">
            <a:avLst/>
          </a:prstGeom>
          <a:gradFill flip="none" rotWithShape="1">
            <a:gsLst>
              <a:gs pos="2000">
                <a:schemeClr val="accent1">
                  <a:lumMod val="5000"/>
                  <a:lumOff val="95000"/>
                </a:schemeClr>
              </a:gs>
              <a:gs pos="100000">
                <a:srgbClr val="FF8609">
                  <a:alpha val="59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550545" y="529590"/>
            <a:ext cx="11336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200" b="1" dirty="0">
                <a:solidFill>
                  <a:srgbClr val="333334"/>
                </a:solidFill>
                <a:latin typeface="思源黑体 CN Bold" panose="020B0800000000000000" charset="-122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面试常见问题汇总清单</a:t>
            </a:r>
          </a:p>
        </p:txBody>
      </p:sp>
      <p:sp>
        <p:nvSpPr>
          <p:cNvPr id="21" name="灯片编号占位符 2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182F280-4903-48C3-A2EA-67511ACE6480}" type="slidenum">
              <a:rPr lang="zh-CN" altLang="en-US" smtClean="0"/>
              <a:t>1</a:t>
            </a:fld>
            <a:endParaRPr lang="zh-CN" altLang="en-US" dirty="0"/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18B45206-D578-41FA-869C-0F3FDA98C3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490988"/>
              </p:ext>
            </p:extLst>
          </p:nvPr>
        </p:nvGraphicFramePr>
        <p:xfrm>
          <a:off x="680870" y="1224657"/>
          <a:ext cx="10557743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7743">
                  <a:extLst>
                    <a:ext uri="{9D8B030D-6E8A-4147-A177-3AD203B41FA5}">
                      <a16:colId xmlns:a16="http://schemas.microsoft.com/office/drawing/2014/main" val="2846805379"/>
                    </a:ext>
                  </a:extLst>
                </a:gridCol>
              </a:tblGrid>
              <a:tr h="328500">
                <a:tc>
                  <a:txBody>
                    <a:bodyPr/>
                    <a:lstStyle/>
                    <a:p>
                      <a:r>
                        <a:rPr lang="zh-CN" altLang="en-US" sz="1600" b="0" dirty="0">
                          <a:solidFill>
                            <a:schemeClr val="tx1"/>
                          </a:solidFill>
                        </a:rPr>
                        <a:t>请你自我介绍一下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697970"/>
                  </a:ext>
                </a:extLst>
              </a:tr>
              <a:tr h="328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介绍一下你的这段经历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729800"/>
                  </a:ext>
                </a:extLst>
              </a:tr>
              <a:tr h="328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介绍一段你的项目经验</a:t>
                      </a:r>
                      <a:endParaRPr lang="zh-CN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713007"/>
                  </a:ext>
                </a:extLst>
              </a:tr>
              <a:tr h="328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你有什么优势</a:t>
                      </a:r>
                      <a:r>
                        <a:rPr lang="en-US" altLang="zh-CN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 / </a:t>
                      </a:r>
                      <a:r>
                        <a:rPr lang="zh-CN" alt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劣势？</a:t>
                      </a:r>
                      <a:endParaRPr lang="en-US" altLang="zh-CN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079259"/>
                  </a:ext>
                </a:extLst>
              </a:tr>
              <a:tr h="328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你曾经在工作中</a:t>
                      </a:r>
                      <a:r>
                        <a:rPr lang="en-US" altLang="zh-CN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(</a:t>
                      </a:r>
                      <a:r>
                        <a:rPr lang="zh-CN" alt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或大学</a:t>
                      </a:r>
                      <a:r>
                        <a:rPr lang="en-US" altLang="zh-CN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)</a:t>
                      </a:r>
                      <a:r>
                        <a:rPr lang="zh-CN" alt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最成功</a:t>
                      </a:r>
                      <a:r>
                        <a:rPr lang="en-US" altLang="zh-CN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 / </a:t>
                      </a:r>
                      <a:r>
                        <a:rPr lang="zh-CN" alt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最失败的一件事是什么？</a:t>
                      </a:r>
                      <a:endParaRPr lang="en-US" altLang="zh-CN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93052"/>
                  </a:ext>
                </a:extLst>
              </a:tr>
              <a:tr h="328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意见不一致的时候，如何处理？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852130"/>
                  </a:ext>
                </a:extLst>
              </a:tr>
              <a:tr h="328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为什么选择投递我们这个工作机会？</a:t>
                      </a:r>
                      <a:endParaRPr lang="en-US" altLang="zh-CN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861609"/>
                  </a:ext>
                </a:extLst>
              </a:tr>
              <a:tr h="328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你对未来的职业发展有什么样的规划？</a:t>
                      </a:r>
                      <a:endParaRPr lang="zh-CN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500642"/>
                  </a:ext>
                </a:extLst>
              </a:tr>
              <a:tr h="328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你来了之后如何做</a:t>
                      </a:r>
                      <a:r>
                        <a:rPr lang="en-US" altLang="zh-CN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endParaRPr lang="zh-CN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722085"/>
                  </a:ext>
                </a:extLst>
              </a:tr>
              <a:tr h="328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结婚生子了吗？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621025"/>
                  </a:ext>
                </a:extLst>
              </a:tr>
              <a:tr h="328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之前的离职理由？</a:t>
                      </a:r>
                      <a:endParaRPr lang="zh-CN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442146"/>
                  </a:ext>
                </a:extLst>
              </a:tr>
              <a:tr h="328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你更期待一种什么样的团队氛围或者企业文化？</a:t>
                      </a:r>
                      <a:endParaRPr lang="en-US" altLang="zh-CN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116943"/>
                  </a:ext>
                </a:extLst>
              </a:tr>
              <a:tr h="328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现在还在面试其他公司嘛？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15778"/>
                  </a:ext>
                </a:extLst>
              </a:tr>
              <a:tr h="328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对于</a:t>
                      </a:r>
                      <a:r>
                        <a:rPr lang="en-US" altLang="zh-CN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r>
                        <a:rPr lang="zh-CN" alt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行业怎么看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106845"/>
                  </a:ext>
                </a:extLst>
              </a:tr>
              <a:tr h="328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你的期望薪资？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749637"/>
                  </a:ext>
                </a:extLst>
              </a:tr>
              <a:tr h="328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最后，你有什么问题想问我吗？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2265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F38558"/>
      </a:accent1>
      <a:accent2>
        <a:srgbClr val="F1B631"/>
      </a:accent2>
      <a:accent3>
        <a:srgbClr val="5A6C90"/>
      </a:accent3>
      <a:accent4>
        <a:srgbClr val="434F5A"/>
      </a:accent4>
      <a:accent5>
        <a:srgbClr val="A5A5A5"/>
      </a:accent5>
      <a:accent6>
        <a:srgbClr val="44546A"/>
      </a:accent6>
      <a:hlink>
        <a:srgbClr val="F38558"/>
      </a:hlink>
      <a:folHlink>
        <a:srgbClr val="BFBFBF"/>
      </a:folHlink>
    </a:clrScheme>
    <a:fontScheme name="自定义 2">
      <a:majorFont>
        <a:latin typeface="思源黑体"/>
        <a:ea typeface="等线 Light"/>
        <a:cs typeface=""/>
      </a:majorFont>
      <a:minorFont>
        <a:latin typeface="思源黑体"/>
        <a:ea typeface="等线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25EFF"/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rgbClr val="666666"/>
            </a:solidFill>
            <a:latin typeface="Alibaba PuHuiTi" panose="00020600040101010101" pitchFamily="18" charset="-122"/>
            <a:ea typeface="Alibaba PuHuiTi" panose="00020600040101010101" pitchFamily="18" charset="-122"/>
            <a:cs typeface="Alibaba PuHuiTi" panose="00020600040101010101" pitchFamily="18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139</Words>
  <Application>Microsoft Office PowerPoint</Application>
  <PresentationFormat>宽屏</PresentationFormat>
  <Paragraphs>18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思源黑体</vt:lpstr>
      <vt:lpstr>思源黑体 CN Bold</vt:lpstr>
      <vt:lpstr>思源黑体 CN Regular</vt:lpstr>
      <vt:lpstr>Arial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徐 峰</dc:creator>
  <cp:lastModifiedBy>Shen Cindy</cp:lastModifiedBy>
  <cp:revision>3090</cp:revision>
  <cp:lastPrinted>2021-07-06T06:04:00Z</cp:lastPrinted>
  <dcterms:created xsi:type="dcterms:W3CDTF">2021-07-01T06:19:00Z</dcterms:created>
  <dcterms:modified xsi:type="dcterms:W3CDTF">2021-08-21T16:56:04Z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ICV">
    <vt:lpwstr>594C9704A5DF43DD94D67B05713A07A3</vt:lpwstr>
  </property>
</Properties>
</file>